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21"/>
  </p:handoutMasterIdLst>
  <p:sldIdLst>
    <p:sldId id="256" r:id="rId2"/>
    <p:sldId id="260" r:id="rId3"/>
    <p:sldId id="277" r:id="rId4"/>
    <p:sldId id="283" r:id="rId5"/>
    <p:sldId id="284" r:id="rId6"/>
    <p:sldId id="286" r:id="rId7"/>
    <p:sldId id="287" r:id="rId8"/>
    <p:sldId id="288" r:id="rId9"/>
    <p:sldId id="289" r:id="rId10"/>
    <p:sldId id="262" r:id="rId11"/>
    <p:sldId id="290" r:id="rId12"/>
    <p:sldId id="291" r:id="rId13"/>
    <p:sldId id="292" r:id="rId14"/>
    <p:sldId id="293" r:id="rId15"/>
    <p:sldId id="276" r:id="rId16"/>
    <p:sldId id="278" r:id="rId17"/>
    <p:sldId id="279" r:id="rId18"/>
    <p:sldId id="275" r:id="rId19"/>
  </p:sldIdLst>
  <p:sldSz cx="10058400" cy="77724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5693" autoAdjust="0"/>
  </p:normalViewPr>
  <p:slideViewPr>
    <p:cSldViewPr snapToGrid="0" snapToObjects="1">
      <p:cViewPr varScale="1">
        <p:scale>
          <a:sx n="52" d="100"/>
          <a:sy n="52" d="100"/>
        </p:scale>
        <p:origin x="1714" y="5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45" d="100"/>
          <a:sy n="45" d="100"/>
        </p:scale>
        <p:origin x="2981"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2F5DD7-36B9-A6E0-02B9-88733B4969FC}"/>
              </a:ext>
            </a:extLst>
          </p:cNvPr>
          <p:cNvSpPr>
            <a:spLocks noGrp="1"/>
          </p:cNvSpPr>
          <p:nvPr>
            <p:ph type="hdr" sz="quarter"/>
          </p:nvPr>
        </p:nvSpPr>
        <p:spPr>
          <a:xfrm>
            <a:off x="0" y="1"/>
            <a:ext cx="3037840" cy="466434"/>
          </a:xfrm>
          <a:prstGeom prst="rect">
            <a:avLst/>
          </a:prstGeom>
        </p:spPr>
        <p:txBody>
          <a:bodyPr vert="horz" lIns="93160" tIns="46580" rIns="93160" bIns="46580" rtlCol="0"/>
          <a:lstStyle>
            <a:lvl1pPr algn="l">
              <a:defRPr sz="1300"/>
            </a:lvl1pPr>
          </a:lstStyle>
          <a:p>
            <a:endParaRPr lang="en-US"/>
          </a:p>
        </p:txBody>
      </p:sp>
      <p:sp>
        <p:nvSpPr>
          <p:cNvPr id="3" name="Date Placeholder 2">
            <a:extLst>
              <a:ext uri="{FF2B5EF4-FFF2-40B4-BE49-F238E27FC236}">
                <a16:creationId xmlns:a16="http://schemas.microsoft.com/office/drawing/2014/main" id="{CC746AAA-6DB2-316A-8684-E7B7C7CC5727}"/>
              </a:ext>
            </a:extLst>
          </p:cNvPr>
          <p:cNvSpPr>
            <a:spLocks noGrp="1"/>
          </p:cNvSpPr>
          <p:nvPr>
            <p:ph type="dt" sz="quarter" idx="1"/>
          </p:nvPr>
        </p:nvSpPr>
        <p:spPr>
          <a:xfrm>
            <a:off x="3970938" y="1"/>
            <a:ext cx="3037840" cy="466434"/>
          </a:xfrm>
          <a:prstGeom prst="rect">
            <a:avLst/>
          </a:prstGeom>
        </p:spPr>
        <p:txBody>
          <a:bodyPr vert="horz" lIns="93160" tIns="46580" rIns="93160" bIns="46580" rtlCol="0"/>
          <a:lstStyle>
            <a:lvl1pPr algn="r">
              <a:defRPr sz="1300"/>
            </a:lvl1pPr>
          </a:lstStyle>
          <a:p>
            <a:fld id="{DDCCB8FE-2183-4980-8D46-3F783B650AB1}" type="datetimeFigureOut">
              <a:rPr lang="en-US" smtClean="0"/>
              <a:t>1/15/2024</a:t>
            </a:fld>
            <a:endParaRPr lang="en-US"/>
          </a:p>
        </p:txBody>
      </p:sp>
      <p:sp>
        <p:nvSpPr>
          <p:cNvPr id="4" name="Footer Placeholder 3">
            <a:extLst>
              <a:ext uri="{FF2B5EF4-FFF2-40B4-BE49-F238E27FC236}">
                <a16:creationId xmlns:a16="http://schemas.microsoft.com/office/drawing/2014/main" id="{6C90F067-5B04-380A-A6C6-365BAF931987}"/>
              </a:ext>
            </a:extLst>
          </p:cNvPr>
          <p:cNvSpPr>
            <a:spLocks noGrp="1"/>
          </p:cNvSpPr>
          <p:nvPr>
            <p:ph type="ftr" sz="quarter" idx="2"/>
          </p:nvPr>
        </p:nvSpPr>
        <p:spPr>
          <a:xfrm>
            <a:off x="0" y="8829967"/>
            <a:ext cx="3037840" cy="466433"/>
          </a:xfrm>
          <a:prstGeom prst="rect">
            <a:avLst/>
          </a:prstGeom>
        </p:spPr>
        <p:txBody>
          <a:bodyPr vert="horz" lIns="93160" tIns="46580" rIns="93160" bIns="46580"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88004E1B-819C-A86D-7D6C-6F5AC2D467B2}"/>
              </a:ext>
            </a:extLst>
          </p:cNvPr>
          <p:cNvSpPr>
            <a:spLocks noGrp="1"/>
          </p:cNvSpPr>
          <p:nvPr>
            <p:ph type="sldNum" sz="quarter" idx="3"/>
          </p:nvPr>
        </p:nvSpPr>
        <p:spPr>
          <a:xfrm>
            <a:off x="3970938" y="8829967"/>
            <a:ext cx="3037840" cy="466433"/>
          </a:xfrm>
          <a:prstGeom prst="rect">
            <a:avLst/>
          </a:prstGeom>
        </p:spPr>
        <p:txBody>
          <a:bodyPr vert="horz" lIns="93160" tIns="46580" rIns="93160" bIns="46580" rtlCol="0" anchor="b"/>
          <a:lstStyle>
            <a:lvl1pPr algn="r">
              <a:defRPr sz="1300"/>
            </a:lvl1pPr>
          </a:lstStyle>
          <a:p>
            <a:fld id="{B924B7E1-CCBF-4BB1-A6BE-A5C1F0758916}" type="slidenum">
              <a:rPr lang="en-US" smtClean="0"/>
              <a:t>‹#›</a:t>
            </a:fld>
            <a:endParaRPr lang="en-US"/>
          </a:p>
        </p:txBody>
      </p:sp>
    </p:spTree>
    <p:extLst>
      <p:ext uri="{BB962C8B-B14F-4D97-AF65-F5344CB8AC3E}">
        <p14:creationId xmlns:p14="http://schemas.microsoft.com/office/powerpoint/2010/main" val="1825559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1" name="Shape 251"/>
          <p:cNvSpPr>
            <a:spLocks noGrp="1" noRot="1" noChangeAspect="1"/>
          </p:cNvSpPr>
          <p:nvPr>
            <p:ph type="sldImg"/>
          </p:nvPr>
        </p:nvSpPr>
        <p:spPr>
          <a:xfrm>
            <a:off x="1250950" y="698500"/>
            <a:ext cx="4508500" cy="3486150"/>
          </a:xfrm>
          <a:prstGeom prst="rect">
            <a:avLst/>
          </a:prstGeom>
        </p:spPr>
        <p:txBody>
          <a:bodyPr lIns="93160" tIns="46580" rIns="93160" bIns="46580"/>
          <a:lstStyle/>
          <a:p>
            <a:endParaRPr/>
          </a:p>
        </p:txBody>
      </p:sp>
      <p:sp>
        <p:nvSpPr>
          <p:cNvPr id="252" name="Shape 252"/>
          <p:cNvSpPr>
            <a:spLocks noGrp="1"/>
          </p:cNvSpPr>
          <p:nvPr>
            <p:ph type="body" sz="quarter" idx="1"/>
          </p:nvPr>
        </p:nvSpPr>
        <p:spPr>
          <a:xfrm>
            <a:off x="934720" y="4415790"/>
            <a:ext cx="5140960" cy="4183380"/>
          </a:xfrm>
          <a:prstGeom prst="rect">
            <a:avLst/>
          </a:prstGeom>
        </p:spPr>
        <p:txBody>
          <a:bodyPr lIns="93160" tIns="46580" rIns="93160" bIns="46580"/>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8500"/>
            <a:ext cx="4508500" cy="3486150"/>
          </a:xfrm>
        </p:spPr>
      </p:sp>
      <p:sp>
        <p:nvSpPr>
          <p:cNvPr id="3" name="Notes Placeholder 2"/>
          <p:cNvSpPr>
            <a:spLocks noGrp="1"/>
          </p:cNvSpPr>
          <p:nvPr>
            <p:ph type="body" idx="1"/>
          </p:nvPr>
        </p:nvSpPr>
        <p:spPr/>
        <p:txBody>
          <a:bodyPr/>
          <a:lstStyle/>
          <a:p>
            <a:r>
              <a:rPr lang="en-US" dirty="0"/>
              <a:t>@ 1 minutes intro – Goal of session</a:t>
            </a:r>
          </a:p>
          <a:p>
            <a:endParaRPr lang="en-US" dirty="0"/>
          </a:p>
          <a:p>
            <a:r>
              <a:rPr lang="en-US" dirty="0"/>
              <a:t>You have:</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Good afternoon, And Welcome to Estimating Lunch and Learn,</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 am Brian Norman, and this is Elsa Keil as part of the Estimating Team from ENPOINTE,</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We would like to Start by Showing you how and why the reasoning we use when creating suggested sell pricing for the Sale Department for our Clients.</a:t>
            </a:r>
          </a:p>
          <a:p>
            <a:endParaRPr lang="en-US" dirty="0"/>
          </a:p>
          <a:p>
            <a:endParaRPr lang="en-US" dirty="0"/>
          </a:p>
          <a:p>
            <a:endParaRPr lang="en-US" dirty="0"/>
          </a:p>
          <a:p>
            <a:r>
              <a:rPr lang="en-US" dirty="0"/>
              <a:t>Suggest:  General Greeting</a:t>
            </a:r>
          </a:p>
          <a:p>
            <a:r>
              <a:rPr lang="en-US" dirty="0"/>
              <a:t> – Today I will be walking you through the basics of estimating.  Elsa Keil will be helping me show you the “Why &amp; How” of creating the suggested sell prices for sales using the Print Stream system.  </a:t>
            </a:r>
          </a:p>
        </p:txBody>
      </p:sp>
    </p:spTree>
    <p:extLst>
      <p:ext uri="{BB962C8B-B14F-4D97-AF65-F5344CB8AC3E}">
        <p14:creationId xmlns:p14="http://schemas.microsoft.com/office/powerpoint/2010/main" val="440452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8500"/>
            <a:ext cx="4508500" cy="3486150"/>
          </a:xfrm>
        </p:spPr>
      </p:sp>
      <p:sp>
        <p:nvSpPr>
          <p:cNvPr id="3" name="Notes Placeholder 2"/>
          <p:cNvSpPr>
            <a:spLocks noGrp="1"/>
          </p:cNvSpPr>
          <p:nvPr>
            <p:ph type="body" idx="1"/>
          </p:nvPr>
        </p:nvSpPr>
        <p:spPr/>
        <p:txBody>
          <a:bodyPr/>
          <a:lstStyle/>
          <a:p>
            <a:r>
              <a:rPr lang="en-US" dirty="0"/>
              <a:t>@ 5 minutes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Have:</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How is and why equipment is built in Master Files Print to create a suggested sell price for our clients?</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Show example of the 6/40 Press and Show how Quantity’s effect run Speeds. </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(Expound on the fact that these are yield speeds Not actual Press running Speeds)</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Show modifiers to demonstrate what they do and how they are used in creating a suggested sell price.</a:t>
            </a:r>
          </a:p>
          <a:p>
            <a:pPr marL="342900" marR="0" lvl="0" indent="-342900">
              <a:lnSpc>
                <a:spcPct val="107000"/>
              </a:lnSpc>
              <a:spcBef>
                <a:spcPts val="0"/>
              </a:spcBef>
              <a:spcAft>
                <a:spcPts val="800"/>
              </a:spcAft>
              <a:buFont typeface="Symbol" panose="05050102010706020507" pitchFamily="18" charset="2"/>
              <a:buChar char=""/>
            </a:pPr>
            <a:endParaRPr lang="en-US" sz="1800" kern="100" dirty="0">
              <a:effectLst/>
              <a:latin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r>
              <a:rPr lang="en-US" sz="1800" kern="100" dirty="0">
                <a:effectLst/>
                <a:latin typeface="Calibri" panose="020F0502020204030204" pitchFamily="34" charset="0"/>
                <a:cs typeface="Times New Roman" panose="02020603050405020304" pitchFamily="18" charset="0"/>
              </a:rPr>
              <a:t>Suggest – run through bullet points above</a:t>
            </a:r>
          </a:p>
          <a:p>
            <a:pPr marL="0" marR="0" lvl="0" indent="0">
              <a:lnSpc>
                <a:spcPct val="107000"/>
              </a:lnSpc>
              <a:spcBef>
                <a:spcPts val="0"/>
              </a:spcBef>
              <a:spcAft>
                <a:spcPts val="800"/>
              </a:spcAft>
              <a:buFont typeface="Symbol" panose="05050102010706020507" pitchFamily="18" charset="2"/>
              <a:buNone/>
            </a:pPr>
            <a:r>
              <a:rPr lang="en-US" sz="1800" kern="100" dirty="0">
                <a:effectLst/>
                <a:latin typeface="Calibri" panose="020F0502020204030204" pitchFamily="34" charset="0"/>
                <a:cs typeface="Times New Roman" panose="02020603050405020304" pitchFamily="18" charset="0"/>
              </a:rPr>
              <a:t>  Subsequent slides show examples of 6/40</a:t>
            </a:r>
          </a:p>
        </p:txBody>
      </p:sp>
    </p:spTree>
    <p:extLst>
      <p:ext uri="{BB962C8B-B14F-4D97-AF65-F5344CB8AC3E}">
        <p14:creationId xmlns:p14="http://schemas.microsoft.com/office/powerpoint/2010/main" val="363298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	</a:t>
            </a:r>
          </a:p>
        </p:txBody>
      </p:sp>
    </p:spTree>
    <p:extLst>
      <p:ext uri="{BB962C8B-B14F-4D97-AF65-F5344CB8AC3E}">
        <p14:creationId xmlns:p14="http://schemas.microsoft.com/office/powerpoint/2010/main" val="2807216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	</a:t>
            </a:r>
          </a:p>
        </p:txBody>
      </p:sp>
    </p:spTree>
    <p:extLst>
      <p:ext uri="{BB962C8B-B14F-4D97-AF65-F5344CB8AC3E}">
        <p14:creationId xmlns:p14="http://schemas.microsoft.com/office/powerpoint/2010/main" val="3821649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	</a:t>
            </a:r>
          </a:p>
          <a:p>
            <a:r>
              <a:rPr lang="en-US" dirty="0"/>
              <a:t>Note that impressions per hour are based on quantities</a:t>
            </a:r>
          </a:p>
          <a:p>
            <a:r>
              <a:rPr lang="en-US" dirty="0"/>
              <a:t> Automatic slow-downs for special stocks (i.e. synthetic, magnetic)</a:t>
            </a:r>
          </a:p>
        </p:txBody>
      </p:sp>
    </p:spTree>
    <p:extLst>
      <p:ext uri="{BB962C8B-B14F-4D97-AF65-F5344CB8AC3E}">
        <p14:creationId xmlns:p14="http://schemas.microsoft.com/office/powerpoint/2010/main" val="2009377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r>
              <a:rPr lang="en-US" dirty="0"/>
              <a:t>Note that modifiers are qualifiers that estimating can add on to various functions.  In this case for a “Press Check”  - </a:t>
            </a:r>
          </a:p>
          <a:p>
            <a:r>
              <a:rPr lang="en-US" dirty="0"/>
              <a:t>30 additional minutes are added to production time/labor as well as additional sheets are added to stock purchase/run.</a:t>
            </a:r>
          </a:p>
          <a:p>
            <a:br>
              <a:rPr lang="en-US" dirty="0"/>
            </a:br>
            <a:r>
              <a:rPr lang="en-US" dirty="0"/>
              <a:t>Example of Stitcher Modifier</a:t>
            </a:r>
          </a:p>
          <a:p>
            <a:r>
              <a:rPr lang="en-US" dirty="0"/>
              <a:t>  20 Additional MR Minutes plus a Speed Reduction</a:t>
            </a:r>
          </a:p>
          <a:p>
            <a:endParaRPr lang="en-US" dirty="0"/>
          </a:p>
        </p:txBody>
      </p:sp>
    </p:spTree>
    <p:extLst>
      <p:ext uri="{BB962C8B-B14F-4D97-AF65-F5344CB8AC3E}">
        <p14:creationId xmlns:p14="http://schemas.microsoft.com/office/powerpoint/2010/main" val="822435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8500"/>
            <a:ext cx="4508500" cy="3486150"/>
          </a:xfrm>
        </p:spPr>
      </p:sp>
      <p:sp>
        <p:nvSpPr>
          <p:cNvPr id="3" name="Notes Placeholder 2"/>
          <p:cNvSpPr>
            <a:spLocks noGrp="1"/>
          </p:cNvSpPr>
          <p:nvPr>
            <p:ph type="body" idx="1"/>
          </p:nvPr>
        </p:nvSpPr>
        <p:spPr/>
        <p:txBody>
          <a:bodyPr/>
          <a:lstStyle/>
          <a:p>
            <a:r>
              <a:rPr lang="en-US" dirty="0"/>
              <a:t>@ 20 minutes</a:t>
            </a:r>
          </a:p>
          <a:p>
            <a:r>
              <a:rPr lang="en-US" dirty="0"/>
              <a:t>Show example of RFE submission request in Sales Portal</a:t>
            </a:r>
          </a:p>
          <a:p>
            <a:r>
              <a:rPr lang="en-US" dirty="0"/>
              <a:t>Reinforce what estimating’s SOP is  regarding RFE requests</a:t>
            </a:r>
          </a:p>
          <a:p>
            <a:r>
              <a:rPr lang="en-US" dirty="0"/>
              <a:t>Communicate that the information we receive rarely is accompanied by artwork.  Estimating is just that – an estimate until final artwork/quantities/etc. are seen</a:t>
            </a:r>
          </a:p>
          <a:p>
            <a:r>
              <a:rPr lang="en-US" dirty="0"/>
              <a:t>Live Demo of estimate entry in Print Stream</a:t>
            </a:r>
          </a:p>
          <a:p>
            <a:endParaRPr lang="en-US" dirty="0"/>
          </a:p>
          <a:p>
            <a:r>
              <a:rPr lang="en-US" dirty="0"/>
              <a:t>You have:</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Demonstrate how estimates are created to the E-Hub Sales Portal, then submitted to the estimating Portal.</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Demonstrate a Simple Estimate (Pre-Determined) to show how estimates are built.</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Review Estimate to demonstrate the aspects of the estimate which create times and suggested sell pricing.</a:t>
            </a:r>
          </a:p>
          <a:p>
            <a:pPr marL="342900" marR="0" lvl="0" indent="-342900">
              <a:lnSpc>
                <a:spcPct val="107000"/>
              </a:lnSpc>
              <a:spcBef>
                <a:spcPts val="0"/>
              </a:spcBef>
              <a:spcAft>
                <a:spcPts val="800"/>
              </a:spcAft>
              <a:buFont typeface="Symbol" panose="05050102010706020507" pitchFamily="18" charset="2"/>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Elsa to pull up pre-written RFE Submission in Portal</a:t>
            </a:r>
          </a:p>
          <a:p>
            <a:pPr marL="0" marR="0" lvl="0" indent="0">
              <a:lnSpc>
                <a:spcPct val="107000"/>
              </a:lnSpc>
              <a:spcBef>
                <a:spcPts val="0"/>
              </a:spcBef>
              <a:spcAft>
                <a:spcPts val="800"/>
              </a:spcAft>
              <a:buFont typeface="Symbol" panose="05050102010706020507" pitchFamily="18" charset="2"/>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Elsa to Create Estimate (Print Components and Bound Components) while Brian give a play-by-play</a:t>
            </a:r>
          </a:p>
          <a:p>
            <a:pPr marL="0" marR="0" lvl="0" indent="0">
              <a:lnSpc>
                <a:spcPct val="107000"/>
              </a:lnSpc>
              <a:spcBef>
                <a:spcPts val="0"/>
              </a:spcBef>
              <a:spcAft>
                <a:spcPts val="800"/>
              </a:spcAft>
              <a:buFont typeface="Symbol" panose="05050102010706020507" pitchFamily="18" charset="2"/>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39612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8500"/>
            <a:ext cx="4508500" cy="3486150"/>
          </a:xfrm>
        </p:spPr>
      </p:sp>
      <p:sp>
        <p:nvSpPr>
          <p:cNvPr id="3" name="Notes Placeholder 2"/>
          <p:cNvSpPr>
            <a:spLocks noGrp="1"/>
          </p:cNvSpPr>
          <p:nvPr>
            <p:ph type="body" idx="1"/>
          </p:nvPr>
        </p:nvSpPr>
        <p:spPr/>
        <p:txBody>
          <a:bodyPr/>
          <a:lstStyle/>
          <a:p>
            <a:r>
              <a:rPr lang="en-US" dirty="0"/>
              <a:t>@ 5 minutes</a:t>
            </a:r>
          </a:p>
          <a:p>
            <a:r>
              <a:rPr lang="en-US" dirty="0"/>
              <a:t>Show example of test estimate – test job to show “Print Outs”</a:t>
            </a:r>
          </a:p>
          <a:p>
            <a:r>
              <a:rPr lang="en-US" dirty="0"/>
              <a:t>Explain how hours shown on estimate is a combination of MR &amp; Run times.  </a:t>
            </a:r>
          </a:p>
          <a:p>
            <a:r>
              <a:rPr lang="en-US" dirty="0"/>
              <a:t>Note that any helpers added in automatically or by over-ride is covered by estimated costs and not as a separate line-item entry.</a:t>
            </a:r>
          </a:p>
          <a:p>
            <a:endParaRPr lang="en-US" dirty="0"/>
          </a:p>
          <a:p>
            <a:r>
              <a:rPr lang="en-US" dirty="0"/>
              <a:t>You have:</a:t>
            </a:r>
          </a:p>
          <a:p>
            <a:pPr marL="0" marR="0" lvl="0" indent="0" defTabSz="91440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Explain that Estimators do-not create job tickets these are created by client services who are the owners of the ticket. However when something is changing or more clarification is needed estimating should be involved in any changes that might need to be made.</a:t>
            </a:r>
          </a:p>
          <a:p>
            <a:endParaRPr lang="en-US" dirty="0"/>
          </a:p>
          <a:p>
            <a:endParaRPr lang="en-US" dirty="0"/>
          </a:p>
          <a:p>
            <a:r>
              <a:rPr lang="en-US" dirty="0"/>
              <a:t>Suggest – eliminate Job Ticket review – that would be a 1-1 training  function</a:t>
            </a:r>
          </a:p>
          <a:p>
            <a:r>
              <a:rPr lang="en-US" dirty="0"/>
              <a:t>Live or Screen Capture of Top Sheet?</a:t>
            </a:r>
          </a:p>
        </p:txBody>
      </p:sp>
    </p:spTree>
    <p:extLst>
      <p:ext uri="{BB962C8B-B14F-4D97-AF65-F5344CB8AC3E}">
        <p14:creationId xmlns:p14="http://schemas.microsoft.com/office/powerpoint/2010/main" val="3045049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8500"/>
            <a:ext cx="4508500" cy="3486150"/>
          </a:xfrm>
        </p:spPr>
      </p:sp>
      <p:sp>
        <p:nvSpPr>
          <p:cNvPr id="3" name="Notes Placeholder 2"/>
          <p:cNvSpPr>
            <a:spLocks noGrp="1"/>
          </p:cNvSpPr>
          <p:nvPr>
            <p:ph type="body" idx="1"/>
          </p:nvPr>
        </p:nvSpPr>
        <p:spPr/>
        <p:txBody>
          <a:bodyPr/>
          <a:lstStyle/>
          <a:p>
            <a:r>
              <a:rPr lang="en-US" dirty="0"/>
              <a:t>@ 3 minutes  - Wrap up</a:t>
            </a:r>
          </a:p>
        </p:txBody>
      </p:sp>
    </p:spTree>
    <p:extLst>
      <p:ext uri="{BB962C8B-B14F-4D97-AF65-F5344CB8AC3E}">
        <p14:creationId xmlns:p14="http://schemas.microsoft.com/office/powerpoint/2010/main" val="3113466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70558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8500"/>
            <a:ext cx="4508500" cy="3486150"/>
          </a:xfrm>
        </p:spPr>
      </p:sp>
      <p:sp>
        <p:nvSpPr>
          <p:cNvPr id="3" name="Notes Placeholder 2"/>
          <p:cNvSpPr>
            <a:spLocks noGrp="1"/>
          </p:cNvSpPr>
          <p:nvPr>
            <p:ph type="body" idx="1"/>
          </p:nvPr>
        </p:nvSpPr>
        <p:spPr/>
        <p:txBody>
          <a:bodyPr/>
          <a:lstStyle/>
          <a:p>
            <a:r>
              <a:rPr lang="en-US" dirty="0"/>
              <a:t>@ 3 minutes</a:t>
            </a:r>
          </a:p>
          <a:p>
            <a:r>
              <a:rPr lang="en-US" dirty="0"/>
              <a:t>Overview of what estimating process entails</a:t>
            </a:r>
          </a:p>
          <a:p>
            <a:pPr marL="0" marR="0" lvl="0" indent="0" defTabSz="91440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have:  How do we derive how and where to produce a product for our clients, This Starts from the Specification Sheets provided tom Estimating by Operations. These are tools for estimating which are used to create best case scenarios based on specification for each piece of equipment based on processes need to complete the project.</a:t>
            </a:r>
          </a:p>
          <a:p>
            <a:pPr marL="0" marR="0" lvl="0" indent="0" defTabSz="91440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Suggest:</a:t>
            </a:r>
          </a:p>
          <a:p>
            <a:pPr marL="0" marR="0" lvl="0" indent="0" defTabSz="91440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most efficient and price effective selling price is provided to sales based on the estimator’s knowledge of our production equipment (based on Specification Sheets which are provided to Estimating by Production).  These sheets are used as tools by estimating to select the more efficient way to estimate/produce a project.</a:t>
            </a:r>
          </a:p>
          <a:p>
            <a:endParaRPr lang="en-US" dirty="0"/>
          </a:p>
        </p:txBody>
      </p:sp>
    </p:spTree>
    <p:extLst>
      <p:ext uri="{BB962C8B-B14F-4D97-AF65-F5344CB8AC3E}">
        <p14:creationId xmlns:p14="http://schemas.microsoft.com/office/powerpoint/2010/main" val="595092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8500"/>
            <a:ext cx="4508500" cy="3486150"/>
          </a:xfrm>
        </p:spPr>
      </p:sp>
      <p:sp>
        <p:nvSpPr>
          <p:cNvPr id="3" name="Notes Placeholder 2"/>
          <p:cNvSpPr>
            <a:spLocks noGrp="1"/>
          </p:cNvSpPr>
          <p:nvPr>
            <p:ph type="body" idx="1"/>
          </p:nvPr>
        </p:nvSpPr>
        <p:spPr/>
        <p:txBody>
          <a:bodyPr/>
          <a:lstStyle/>
          <a:p>
            <a:r>
              <a:rPr lang="en-US" dirty="0"/>
              <a:t>@ 1 minutes</a:t>
            </a:r>
          </a:p>
          <a:p>
            <a:endParaRPr lang="en-US" dirty="0"/>
          </a:p>
          <a:p>
            <a:r>
              <a:rPr lang="en-US" dirty="0"/>
              <a:t>You have:</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Show 2</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Slide How we know Specification sheets are accurate, along with why these are an internal controlled document.</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Show Fuego Plow Fold and Explain how this is estimated and the purpose behind it,</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Show Stitcher and explain how helpers are incorporated per pockets used etc.</a:t>
            </a:r>
          </a:p>
          <a:p>
            <a:pPr marL="0" marR="0" lvl="0" indent="0">
              <a:lnSpc>
                <a:spcPct val="107000"/>
              </a:lnSpc>
              <a:spcBef>
                <a:spcPts val="0"/>
              </a:spcBef>
              <a:spcAft>
                <a:spcPts val="800"/>
              </a:spcAft>
              <a:buFont typeface="Symbol" panose="05050102010706020507" pitchFamily="18" charset="2"/>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Suggest:</a:t>
            </a:r>
          </a:p>
          <a:p>
            <a:pPr marL="0" marR="0" lvl="0" indent="0">
              <a:lnSpc>
                <a:spcPct val="107000"/>
              </a:lnSpc>
              <a:spcBef>
                <a:spcPts val="0"/>
              </a:spcBef>
              <a:spcAft>
                <a:spcPts val="800"/>
              </a:spcAft>
              <a:buFont typeface="Symbol" panose="05050102010706020507" pitchFamily="18" charset="2"/>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 give you an idea of the type of information contained withing the Specification Sheets, here are two example.  Note that these spec sheets were based on </a:t>
            </a:r>
          </a:p>
          <a:p>
            <a:pPr marL="0" marR="0" lvl="0" indent="0">
              <a:lnSpc>
                <a:spcPct val="107000"/>
              </a:lnSpc>
              <a:spcBef>
                <a:spcPts val="0"/>
              </a:spcBef>
              <a:spcAft>
                <a:spcPts val="800"/>
              </a:spcAft>
              <a:buFont typeface="Symbol" panose="05050102010706020507" pitchFamily="18" charset="2"/>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equipment specifications as well as historical data for our actual production capabilities</a:t>
            </a:r>
          </a:p>
          <a:p>
            <a:pPr marL="0" marR="0" lvl="0" indent="0">
              <a:lnSpc>
                <a:spcPct val="107000"/>
              </a:lnSpc>
              <a:spcBef>
                <a:spcPts val="0"/>
              </a:spcBef>
              <a:spcAft>
                <a:spcPts val="800"/>
              </a:spcAft>
              <a:buFont typeface="Symbol" panose="05050102010706020507" pitchFamily="18" charset="2"/>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Sheets are updated by Production/Operations to reflect any changes</a:t>
            </a:r>
          </a:p>
          <a:p>
            <a:pPr marL="0" marR="0" lvl="0" indent="0">
              <a:lnSpc>
                <a:spcPct val="107000"/>
              </a:lnSpc>
              <a:spcBef>
                <a:spcPts val="0"/>
              </a:spcBef>
              <a:spcAft>
                <a:spcPts val="800"/>
              </a:spcAft>
              <a:buFont typeface="Symbol" panose="05050102010706020507" pitchFamily="18" charset="2"/>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br>
              <a:rPr lang="en-US" dirty="0"/>
            </a:br>
            <a:endParaRPr lang="en-US" dirty="0"/>
          </a:p>
        </p:txBody>
      </p:sp>
    </p:spTree>
    <p:extLst>
      <p:ext uri="{BB962C8B-B14F-4D97-AF65-F5344CB8AC3E}">
        <p14:creationId xmlns:p14="http://schemas.microsoft.com/office/powerpoint/2010/main" val="1310226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 1min</a:t>
            </a:r>
          </a:p>
          <a:p>
            <a:pPr marL="0" indent="0">
              <a:buNone/>
            </a:pPr>
            <a:r>
              <a:rPr lang="en-US" dirty="0"/>
              <a:t>Specification Sheets can be found on the Intranet……</a:t>
            </a:r>
          </a:p>
        </p:txBody>
      </p:sp>
    </p:spTree>
    <p:extLst>
      <p:ext uri="{BB962C8B-B14F-4D97-AF65-F5344CB8AC3E}">
        <p14:creationId xmlns:p14="http://schemas.microsoft.com/office/powerpoint/2010/main" val="1599636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 minutes</a:t>
            </a:r>
          </a:p>
          <a:p>
            <a:r>
              <a:rPr lang="en-US" dirty="0"/>
              <a:t>Here is an example of the Fuego Plow Fold only Specification sheet.</a:t>
            </a:r>
          </a:p>
          <a:p>
            <a:r>
              <a:rPr lang="en-US" dirty="0"/>
              <a:t>  Note on this sheets you see what the minimum/maximum sizes are as well as stock requirements</a:t>
            </a:r>
          </a:p>
          <a:p>
            <a:r>
              <a:rPr lang="en-US" dirty="0"/>
              <a:t>  Modifiers are used by estimators to make modifications on run speed, etc. directly in the equipment entry in Print Stream</a:t>
            </a:r>
          </a:p>
        </p:txBody>
      </p:sp>
    </p:spTree>
    <p:extLst>
      <p:ext uri="{BB962C8B-B14F-4D97-AF65-F5344CB8AC3E}">
        <p14:creationId xmlns:p14="http://schemas.microsoft.com/office/powerpoint/2010/main" val="690448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minute</a:t>
            </a:r>
          </a:p>
          <a:p>
            <a:r>
              <a:rPr lang="en-US" dirty="0"/>
              <a:t>  Here is further detailed information regarding what we can/cannot do on the piece of equipment.</a:t>
            </a:r>
          </a:p>
          <a:p>
            <a:r>
              <a:rPr lang="en-US" dirty="0"/>
              <a:t>    Discuss extra information included on sheet</a:t>
            </a:r>
          </a:p>
          <a:p>
            <a:endParaRPr lang="en-US" dirty="0"/>
          </a:p>
        </p:txBody>
      </p:sp>
    </p:spTree>
    <p:extLst>
      <p:ext uri="{BB962C8B-B14F-4D97-AF65-F5344CB8AC3E}">
        <p14:creationId xmlns:p14="http://schemas.microsoft.com/office/powerpoint/2010/main" val="3225931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 minutes</a:t>
            </a:r>
          </a:p>
          <a:p>
            <a:r>
              <a:rPr lang="en-US" dirty="0"/>
              <a:t>Here is an example of the Stitcher Specification sheet.</a:t>
            </a:r>
          </a:p>
          <a:p>
            <a:r>
              <a:rPr lang="en-US" dirty="0"/>
              <a:t>  Note on this sheets you see what the minimum/maximum sizes are as well as stock requirements </a:t>
            </a:r>
          </a:p>
          <a:p>
            <a:endParaRPr lang="en-US" dirty="0"/>
          </a:p>
        </p:txBody>
      </p:sp>
    </p:spTree>
    <p:extLst>
      <p:ext uri="{BB962C8B-B14F-4D97-AF65-F5344CB8AC3E}">
        <p14:creationId xmlns:p14="http://schemas.microsoft.com/office/powerpoint/2010/main" val="1398442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Minute</a:t>
            </a:r>
          </a:p>
          <a:p>
            <a:r>
              <a:rPr lang="en-US" dirty="0"/>
              <a:t>  Again, additional size/stock requirements are listed for the equipment as well as modifiers</a:t>
            </a:r>
          </a:p>
        </p:txBody>
      </p:sp>
    </p:spTree>
    <p:extLst>
      <p:ext uri="{BB962C8B-B14F-4D97-AF65-F5344CB8AC3E}">
        <p14:creationId xmlns:p14="http://schemas.microsoft.com/office/powerpoint/2010/main" val="2933156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 minutes</a:t>
            </a:r>
          </a:p>
          <a:p>
            <a:r>
              <a:rPr lang="en-US" dirty="0"/>
              <a:t>NOTE THE HELPERS INCLUDED – Explain how these helpers are incorporated into the actual equipment hourly rate on estimate</a:t>
            </a:r>
          </a:p>
          <a:p>
            <a:endParaRPr lang="en-US" dirty="0"/>
          </a:p>
        </p:txBody>
      </p:sp>
    </p:spTree>
    <p:extLst>
      <p:ext uri="{BB962C8B-B14F-4D97-AF65-F5344CB8AC3E}">
        <p14:creationId xmlns:p14="http://schemas.microsoft.com/office/powerpoint/2010/main" val="1880727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Main Title Slide">
    <p:spTree>
      <p:nvGrpSpPr>
        <p:cNvPr id="1" name=""/>
        <p:cNvGrpSpPr/>
        <p:nvPr/>
      </p:nvGrpSpPr>
      <p:grpSpPr>
        <a:xfrm>
          <a:off x="0" y="0"/>
          <a:ext cx="0" cy="0"/>
          <a:chOff x="0" y="0"/>
          <a:chExt cx="0" cy="0"/>
        </a:xfrm>
      </p:grpSpPr>
      <p:pic>
        <p:nvPicPr>
          <p:cNvPr id="13" name="EP-ColorBlock-Grid.png" descr="EP-ColorBlock-Grid.png"/>
          <p:cNvPicPr>
            <a:picLocks noChangeAspect="1"/>
          </p:cNvPicPr>
          <p:nvPr/>
        </p:nvPicPr>
        <p:blipFill>
          <a:blip r:embed="rId2"/>
          <a:stretch>
            <a:fillRect/>
          </a:stretch>
        </p:blipFill>
        <p:spPr>
          <a:xfrm>
            <a:off x="0" y="0"/>
            <a:ext cx="10058400" cy="7772400"/>
          </a:xfrm>
          <a:prstGeom prst="rect">
            <a:avLst/>
          </a:prstGeom>
          <a:ln w="12700">
            <a:miter lim="400000"/>
          </a:ln>
        </p:spPr>
      </p:pic>
      <p:sp>
        <p:nvSpPr>
          <p:cNvPr id="14" name="Title Text"/>
          <p:cNvSpPr txBox="1">
            <a:spLocks noGrp="1"/>
          </p:cNvSpPr>
          <p:nvPr>
            <p:ph type="title"/>
          </p:nvPr>
        </p:nvSpPr>
        <p:spPr>
          <a:xfrm>
            <a:off x="1566158" y="2027580"/>
            <a:ext cx="6986216" cy="2175665"/>
          </a:xfrm>
          <a:prstGeom prst="rect">
            <a:avLst/>
          </a:prstGeom>
        </p:spPr>
        <p:txBody>
          <a:bodyPr anchor="b"/>
          <a:lstStyle>
            <a:lvl1pPr>
              <a:defRPr sz="5125" spc="154"/>
            </a:lvl1pPr>
          </a:lstStyle>
          <a:p>
            <a:r>
              <a:t>Title Text</a:t>
            </a:r>
          </a:p>
        </p:txBody>
      </p:sp>
      <p:sp>
        <p:nvSpPr>
          <p:cNvPr id="15" name="Body Level One…"/>
          <p:cNvSpPr txBox="1">
            <a:spLocks noGrp="1"/>
          </p:cNvSpPr>
          <p:nvPr>
            <p:ph type="body" sz="quarter" idx="1"/>
          </p:nvPr>
        </p:nvSpPr>
        <p:spPr>
          <a:xfrm>
            <a:off x="1652374" y="4324198"/>
            <a:ext cx="6813787" cy="1453986"/>
          </a:xfrm>
          <a:prstGeom prst="rect">
            <a:avLst/>
          </a:prstGeom>
        </p:spPr>
        <p:txBody>
          <a:bodyPr/>
          <a:lstStyle>
            <a:lvl1pPr marL="0" indent="0">
              <a:buSzTx/>
              <a:buNone/>
              <a:defRPr>
                <a:solidFill>
                  <a:srgbClr val="F6D4A4"/>
                </a:solidFill>
              </a:defRPr>
            </a:lvl1pPr>
            <a:lvl2pPr marL="0" indent="0">
              <a:buSzTx/>
              <a:buNone/>
              <a:defRPr sz="2562">
                <a:solidFill>
                  <a:srgbClr val="F6D4A4"/>
                </a:solidFill>
              </a:defRPr>
            </a:lvl2pPr>
            <a:lvl3pPr marL="0" indent="0">
              <a:buSzTx/>
              <a:buNone/>
              <a:defRPr sz="2562">
                <a:solidFill>
                  <a:srgbClr val="F6D4A4"/>
                </a:solidFill>
              </a:defRPr>
            </a:lvl3pPr>
            <a:lvl4pPr marL="0" indent="0">
              <a:buSzTx/>
              <a:buNone/>
              <a:defRPr sz="2562">
                <a:solidFill>
                  <a:srgbClr val="F6D4A4"/>
                </a:solidFill>
              </a:defRPr>
            </a:lvl4pPr>
            <a:lvl5pPr marL="0" indent="0">
              <a:buSzTx/>
              <a:buNone/>
              <a:defRPr sz="2562">
                <a:solidFill>
                  <a:srgbClr val="F6D4A4"/>
                </a:solidFill>
              </a:defRPr>
            </a:lvl5pPr>
          </a:lstStyle>
          <a:p>
            <a:r>
              <a:t>Body Level One</a:t>
            </a:r>
          </a:p>
          <a:p>
            <a:pPr lvl="1"/>
            <a:r>
              <a:t>Body Level Two</a:t>
            </a:r>
          </a:p>
          <a:p>
            <a:pPr lvl="2"/>
            <a:r>
              <a:t>Body Level Three</a:t>
            </a:r>
          </a:p>
          <a:p>
            <a:pPr lvl="3"/>
            <a:r>
              <a:t>Body Level Four</a:t>
            </a:r>
          </a:p>
          <a:p>
            <a:pPr lvl="4"/>
            <a:r>
              <a:t>Body Level Five</a:t>
            </a:r>
          </a:p>
        </p:txBody>
      </p:sp>
      <p:pic>
        <p:nvPicPr>
          <p:cNvPr id="16" name="EP-logo-tan-black.png" descr="EP-logo-tan-black.png"/>
          <p:cNvPicPr>
            <a:picLocks noChangeAspect="1"/>
          </p:cNvPicPr>
          <p:nvPr/>
        </p:nvPicPr>
        <p:blipFill>
          <a:blip r:embed="rId3"/>
          <a:srcRect l="51" r="51"/>
          <a:stretch>
            <a:fillRect/>
          </a:stretch>
        </p:blipFill>
        <p:spPr>
          <a:xfrm>
            <a:off x="325951" y="434219"/>
            <a:ext cx="4703252" cy="978945"/>
          </a:xfrm>
          <a:prstGeom prst="rect">
            <a:avLst/>
          </a:prstGeom>
          <a:ln w="12700">
            <a:miter lim="400000"/>
          </a:ln>
        </p:spPr>
      </p:pic>
      <p:sp>
        <p:nvSpPr>
          <p:cNvPr id="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Content">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p>
            <a:r>
              <a:t>Title Text</a:t>
            </a:r>
          </a:p>
        </p:txBody>
      </p:sp>
      <p:sp>
        <p:nvSpPr>
          <p:cNvPr id="5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mp; Content">
    <p:spTree>
      <p:nvGrpSpPr>
        <p:cNvPr id="1" name=""/>
        <p:cNvGrpSpPr/>
        <p:nvPr/>
      </p:nvGrpSpPr>
      <p:grpSpPr>
        <a:xfrm>
          <a:off x="0" y="0"/>
          <a:ext cx="0" cy="0"/>
          <a:chOff x="0" y="0"/>
          <a:chExt cx="0" cy="0"/>
        </a:xfrm>
      </p:grpSpPr>
      <p:sp>
        <p:nvSpPr>
          <p:cNvPr id="77" name="Rectangle 16"/>
          <p:cNvSpPr/>
          <p:nvPr/>
        </p:nvSpPr>
        <p:spPr>
          <a:xfrm>
            <a:off x="323307" y="1090153"/>
            <a:ext cx="9400773" cy="207908"/>
          </a:xfrm>
          <a:prstGeom prst="rect">
            <a:avLst/>
          </a:prstGeom>
          <a:solidFill>
            <a:srgbClr val="F6D4A4"/>
          </a:solidFill>
          <a:ln w="12700">
            <a:miter lim="400000"/>
          </a:ln>
        </p:spPr>
        <p:txBody>
          <a:bodyPr lIns="48810" tIns="48810" rIns="48810" bIns="48810" anchor="ctr"/>
          <a:lstStyle/>
          <a:p>
            <a:pPr algn="ctr">
              <a:defRPr>
                <a:solidFill>
                  <a:srgbClr val="F5D5B3"/>
                </a:solidFill>
              </a:defRPr>
            </a:pPr>
            <a:endParaRPr sz="1923"/>
          </a:p>
        </p:txBody>
      </p:sp>
      <p:pic>
        <p:nvPicPr>
          <p:cNvPr id="78" name="Picture 9" descr="Picture 9"/>
          <p:cNvPicPr>
            <a:picLocks noChangeAspect="1"/>
          </p:cNvPicPr>
          <p:nvPr/>
        </p:nvPicPr>
        <p:blipFill>
          <a:blip r:embed="rId2"/>
          <a:stretch>
            <a:fillRect/>
          </a:stretch>
        </p:blipFill>
        <p:spPr>
          <a:xfrm>
            <a:off x="0" y="6577754"/>
            <a:ext cx="10058400" cy="1194647"/>
          </a:xfrm>
          <a:prstGeom prst="rect">
            <a:avLst/>
          </a:prstGeom>
          <a:ln w="12700">
            <a:miter lim="400000"/>
          </a:ln>
        </p:spPr>
      </p:pic>
      <p:sp>
        <p:nvSpPr>
          <p:cNvPr id="79" name="Title Text"/>
          <p:cNvSpPr txBox="1">
            <a:spLocks noGrp="1"/>
          </p:cNvSpPr>
          <p:nvPr>
            <p:ph type="title"/>
          </p:nvPr>
        </p:nvSpPr>
        <p:spPr>
          <a:xfrm>
            <a:off x="466201" y="375246"/>
            <a:ext cx="8675373" cy="1191226"/>
          </a:xfrm>
          <a:prstGeom prst="rect">
            <a:avLst/>
          </a:prstGeom>
        </p:spPr>
        <p:txBody>
          <a:bodyPr/>
          <a:lstStyle>
            <a:lvl1pPr>
              <a:defRPr sz="5125" spc="154"/>
            </a:lvl1pPr>
          </a:lstStyle>
          <a:p>
            <a:r>
              <a:t>Title Text</a:t>
            </a:r>
          </a:p>
        </p:txBody>
      </p:sp>
      <p:pic>
        <p:nvPicPr>
          <p:cNvPr id="80" name="Graphic 15" descr="Graphic 15"/>
          <p:cNvPicPr>
            <a:picLocks noChangeAspect="1"/>
          </p:cNvPicPr>
          <p:nvPr/>
        </p:nvPicPr>
        <p:blipFill>
          <a:blip r:embed="rId3"/>
          <a:stretch>
            <a:fillRect/>
          </a:stretch>
        </p:blipFill>
        <p:spPr>
          <a:xfrm>
            <a:off x="9429622" y="6669381"/>
            <a:ext cx="588914" cy="671310"/>
          </a:xfrm>
          <a:prstGeom prst="rect">
            <a:avLst/>
          </a:prstGeom>
          <a:ln w="12700">
            <a:miter lim="400000"/>
          </a:ln>
        </p:spPr>
      </p:pic>
      <p:sp>
        <p:nvSpPr>
          <p:cNvPr id="81" name="agency + print"/>
          <p:cNvSpPr txBox="1"/>
          <p:nvPr/>
        </p:nvSpPr>
        <p:spPr>
          <a:xfrm>
            <a:off x="203612" y="7277500"/>
            <a:ext cx="1448302" cy="3451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810" tIns="48810" rIns="48810" bIns="48810">
            <a:spAutoFit/>
          </a:bodyPr>
          <a:lstStyle>
            <a:lvl1pPr>
              <a:defRPr sz="1500" b="1">
                <a:solidFill>
                  <a:srgbClr val="F5D5B3"/>
                </a:solidFill>
                <a:latin typeface="Proxima Nova"/>
                <a:ea typeface="Proxima Nova"/>
                <a:cs typeface="Proxima Nova"/>
                <a:sym typeface="Proxima Nova"/>
              </a:defRPr>
            </a:lvl1pPr>
          </a:lstStyle>
          <a:p>
            <a:r>
              <a:rPr sz="1602"/>
              <a:t>agency + print</a:t>
            </a:r>
          </a:p>
        </p:txBody>
      </p:sp>
      <p:sp>
        <p:nvSpPr>
          <p:cNvPr id="82" name="Body Level One…"/>
          <p:cNvSpPr txBox="1">
            <a:spLocks noGrp="1"/>
          </p:cNvSpPr>
          <p:nvPr>
            <p:ph type="body" idx="1"/>
          </p:nvPr>
        </p:nvSpPr>
        <p:spPr>
          <a:xfrm>
            <a:off x="493653" y="1913955"/>
            <a:ext cx="8961855" cy="4747653"/>
          </a:xfrm>
          <a:prstGeom prst="rect">
            <a:avLst/>
          </a:prstGeom>
        </p:spPr>
        <p:txBody>
          <a:bodyPr/>
          <a:lstStyle>
            <a:lvl1pPr marL="235486" indent="-235486">
              <a:defRPr>
                <a:solidFill>
                  <a:srgbClr val="6D6E71"/>
                </a:solidFill>
              </a:defRPr>
            </a:lvl1pPr>
            <a:lvl2pPr marL="642237" indent="-235486">
              <a:defRPr>
                <a:solidFill>
                  <a:srgbClr val="6D6E71"/>
                </a:solidFill>
              </a:defRPr>
            </a:lvl2pPr>
            <a:lvl3pPr marL="1048987" indent="-235486">
              <a:defRPr>
                <a:solidFill>
                  <a:srgbClr val="6D6E71"/>
                </a:solidFill>
              </a:defRPr>
            </a:lvl3pPr>
            <a:lvl4pPr marL="1455738" indent="-235486">
              <a:defRPr>
                <a:solidFill>
                  <a:srgbClr val="6D6E71"/>
                </a:solidFill>
              </a:defRPr>
            </a:lvl4pPr>
            <a:lvl5pPr marL="1862488" indent="-235486">
              <a:defRPr>
                <a:solidFill>
                  <a:srgbClr val="6D6E71"/>
                </a:solidFill>
              </a:defRPr>
            </a:lvl5pPr>
          </a:lstStyle>
          <a:p>
            <a:r>
              <a:t>Body Level One</a:t>
            </a:r>
          </a:p>
          <a:p>
            <a:pPr lvl="1"/>
            <a:r>
              <a:t>Body Level Two</a:t>
            </a:r>
          </a:p>
          <a:p>
            <a:pPr lvl="2"/>
            <a:r>
              <a:t>Body Level Three</a:t>
            </a:r>
          </a:p>
          <a:p>
            <a:pPr lvl="3"/>
            <a:r>
              <a:t>Body Level Four</a:t>
            </a:r>
          </a:p>
          <a:p>
            <a:pPr lvl="4"/>
            <a:r>
              <a:t>Body Level Five</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losing Slide - Blocks">
    <p:spTree>
      <p:nvGrpSpPr>
        <p:cNvPr id="1" name=""/>
        <p:cNvGrpSpPr/>
        <p:nvPr/>
      </p:nvGrpSpPr>
      <p:grpSpPr>
        <a:xfrm>
          <a:off x="0" y="0"/>
          <a:ext cx="0" cy="0"/>
          <a:chOff x="0" y="0"/>
          <a:chExt cx="0" cy="0"/>
        </a:xfrm>
      </p:grpSpPr>
      <p:pic>
        <p:nvPicPr>
          <p:cNvPr id="218" name="EP-ColorBlock-Grid-Footer.png" descr="EP-ColorBlock-Grid-Footer.png"/>
          <p:cNvPicPr>
            <a:picLocks noChangeAspect="1"/>
          </p:cNvPicPr>
          <p:nvPr/>
        </p:nvPicPr>
        <p:blipFill>
          <a:blip r:embed="rId2"/>
          <a:stretch>
            <a:fillRect/>
          </a:stretch>
        </p:blipFill>
        <p:spPr>
          <a:xfrm>
            <a:off x="0" y="0"/>
            <a:ext cx="10058400" cy="7772400"/>
          </a:xfrm>
          <a:prstGeom prst="rect">
            <a:avLst/>
          </a:prstGeom>
          <a:ln w="12700">
            <a:miter lim="400000"/>
          </a:ln>
        </p:spPr>
      </p:pic>
      <p:sp>
        <p:nvSpPr>
          <p:cNvPr id="219" name="Title Text"/>
          <p:cNvSpPr txBox="1">
            <a:spLocks noGrp="1"/>
          </p:cNvSpPr>
          <p:nvPr>
            <p:ph type="title"/>
          </p:nvPr>
        </p:nvSpPr>
        <p:spPr>
          <a:xfrm>
            <a:off x="1566159" y="2027579"/>
            <a:ext cx="6965260" cy="1726494"/>
          </a:xfrm>
          <a:prstGeom prst="rect">
            <a:avLst/>
          </a:prstGeom>
        </p:spPr>
        <p:txBody>
          <a:bodyPr anchor="b"/>
          <a:lstStyle>
            <a:lvl1pPr>
              <a:defRPr sz="6406" spc="192"/>
            </a:lvl1pPr>
          </a:lstStyle>
          <a:p>
            <a:r>
              <a:t>Title Text</a:t>
            </a:r>
          </a:p>
        </p:txBody>
      </p:sp>
      <p:sp>
        <p:nvSpPr>
          <p:cNvPr id="220" name="Body Level One…"/>
          <p:cNvSpPr txBox="1">
            <a:spLocks noGrp="1"/>
          </p:cNvSpPr>
          <p:nvPr>
            <p:ph type="body" sz="quarter" idx="1"/>
          </p:nvPr>
        </p:nvSpPr>
        <p:spPr>
          <a:xfrm>
            <a:off x="1690690" y="3904913"/>
            <a:ext cx="6986216" cy="1934493"/>
          </a:xfrm>
          <a:prstGeom prst="rect">
            <a:avLst/>
          </a:prstGeom>
        </p:spPr>
        <p:txBody>
          <a:bodyPr/>
          <a:lstStyle>
            <a:lvl1pPr marL="0" indent="0">
              <a:lnSpc>
                <a:spcPct val="100000"/>
              </a:lnSpc>
              <a:spcBef>
                <a:spcPts val="642"/>
              </a:spcBef>
              <a:buSzTx/>
              <a:buNone/>
              <a:defRPr sz="1923" b="1">
                <a:solidFill>
                  <a:srgbClr val="F6D4A4"/>
                </a:solidFill>
              </a:defRPr>
            </a:lvl1pPr>
            <a:lvl2pPr marL="0" indent="0">
              <a:lnSpc>
                <a:spcPct val="100000"/>
              </a:lnSpc>
              <a:spcBef>
                <a:spcPts val="642"/>
              </a:spcBef>
              <a:buSzTx/>
              <a:buNone/>
              <a:defRPr sz="1923" b="1">
                <a:solidFill>
                  <a:srgbClr val="F6D4A4"/>
                </a:solidFill>
              </a:defRPr>
            </a:lvl2pPr>
            <a:lvl3pPr marL="0" indent="0">
              <a:lnSpc>
                <a:spcPct val="100000"/>
              </a:lnSpc>
              <a:spcBef>
                <a:spcPts val="642"/>
              </a:spcBef>
              <a:buSzTx/>
              <a:buNone/>
              <a:defRPr sz="1923" b="1">
                <a:solidFill>
                  <a:srgbClr val="F6D4A4"/>
                </a:solidFill>
              </a:defRPr>
            </a:lvl3pPr>
            <a:lvl4pPr marL="0" indent="0">
              <a:lnSpc>
                <a:spcPct val="100000"/>
              </a:lnSpc>
              <a:spcBef>
                <a:spcPts val="642"/>
              </a:spcBef>
              <a:buSzTx/>
              <a:buNone/>
              <a:defRPr b="1">
                <a:solidFill>
                  <a:srgbClr val="F6D4A4"/>
                </a:solidFill>
              </a:defRPr>
            </a:lvl4pPr>
            <a:lvl5pPr marL="0" indent="0">
              <a:lnSpc>
                <a:spcPct val="100000"/>
              </a:lnSpc>
              <a:spcBef>
                <a:spcPts val="642"/>
              </a:spcBef>
              <a:buSzTx/>
              <a:buNone/>
              <a:defRPr sz="1923" b="1">
                <a:solidFill>
                  <a:srgbClr val="F6D4A4"/>
                </a:solidFill>
              </a:defRPr>
            </a:lvl5pPr>
          </a:lstStyle>
          <a:p>
            <a:r>
              <a:t>Body Level One</a:t>
            </a:r>
          </a:p>
          <a:p>
            <a:pPr lvl="1"/>
            <a:r>
              <a:t>Body Level Two</a:t>
            </a:r>
          </a:p>
          <a:p>
            <a:pPr lvl="2"/>
            <a:r>
              <a:t>Body Level Three</a:t>
            </a:r>
          </a:p>
          <a:p>
            <a:pPr lvl="3"/>
            <a:r>
              <a:t>Body Level Four</a:t>
            </a:r>
          </a:p>
          <a:p>
            <a:pPr lvl="4"/>
            <a:r>
              <a:t>Body Level Five</a:t>
            </a:r>
          </a:p>
        </p:txBody>
      </p:sp>
      <p:sp>
        <p:nvSpPr>
          <p:cNvPr id="221" name="Rectangle 16"/>
          <p:cNvSpPr/>
          <p:nvPr/>
        </p:nvSpPr>
        <p:spPr>
          <a:xfrm>
            <a:off x="0" y="6985068"/>
            <a:ext cx="10058400" cy="787336"/>
          </a:xfrm>
          <a:prstGeom prst="rect">
            <a:avLst/>
          </a:prstGeom>
          <a:solidFill>
            <a:srgbClr val="FFFFFF"/>
          </a:solidFill>
          <a:ln w="12700">
            <a:miter lim="400000"/>
          </a:ln>
        </p:spPr>
        <p:txBody>
          <a:bodyPr lIns="48810" tIns="48810" rIns="48810" bIns="48810" anchor="ctr"/>
          <a:lstStyle/>
          <a:p>
            <a:pPr algn="ctr">
              <a:defRPr>
                <a:solidFill>
                  <a:srgbClr val="FFFFFF"/>
                </a:solidFill>
              </a:defRPr>
            </a:pPr>
            <a:endParaRPr sz="1923"/>
          </a:p>
        </p:txBody>
      </p:sp>
      <p:sp>
        <p:nvSpPr>
          <p:cNvPr id="222" name="TextBox 7"/>
          <p:cNvSpPr txBox="1"/>
          <p:nvPr/>
        </p:nvSpPr>
        <p:spPr>
          <a:xfrm>
            <a:off x="266319" y="7243151"/>
            <a:ext cx="9525767" cy="4602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810" tIns="48810" rIns="48810" bIns="48810">
            <a:spAutoFit/>
          </a:bodyPr>
          <a:lstStyle>
            <a:lvl1pPr algn="ctr">
              <a:defRPr sz="1100">
                <a:solidFill>
                  <a:srgbClr val="6D6E71"/>
                </a:solidFill>
                <a:latin typeface="Arial"/>
                <a:ea typeface="Arial"/>
                <a:cs typeface="Arial"/>
                <a:sym typeface="Arial"/>
              </a:defRPr>
            </a:lvl1pPr>
          </a:lstStyle>
          <a:p>
            <a:r>
              <a:rPr sz="1175"/>
              <a:t>INFORMATION CONTAINED IN THIS PRESENTATION IS CONFIDENTIAL BETWEEN ENPOINTE AND CLIENT AND SHOULD NOT BE SHARED WITH A THIRD PARTY.</a:t>
            </a:r>
          </a:p>
        </p:txBody>
      </p:sp>
      <p:pic>
        <p:nvPicPr>
          <p:cNvPr id="223" name="EP-logo-tan-black.png" descr="EP-logo-tan-black.png"/>
          <p:cNvPicPr>
            <a:picLocks noChangeAspect="1"/>
          </p:cNvPicPr>
          <p:nvPr/>
        </p:nvPicPr>
        <p:blipFill>
          <a:blip r:embed="rId3"/>
          <a:srcRect l="51" r="51"/>
          <a:stretch>
            <a:fillRect/>
          </a:stretch>
        </p:blipFill>
        <p:spPr>
          <a:xfrm>
            <a:off x="325951" y="434219"/>
            <a:ext cx="4703252" cy="978945"/>
          </a:xfrm>
          <a:prstGeom prst="rect">
            <a:avLst/>
          </a:prstGeom>
          <a:ln w="12700">
            <a:miter lim="400000"/>
          </a:ln>
        </p:spPr>
      </p:pic>
      <p:sp>
        <p:nvSpPr>
          <p:cNvPr id="2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EP-Color-Block-Plain-Bg.png" descr="EP-Color-Block-Plain-Bg.png"/>
          <p:cNvPicPr>
            <a:picLocks noChangeAspect="1"/>
          </p:cNvPicPr>
          <p:nvPr/>
        </p:nvPicPr>
        <p:blipFill>
          <a:blip r:embed="rId6"/>
          <a:stretch>
            <a:fillRect/>
          </a:stretch>
        </p:blipFill>
        <p:spPr>
          <a:xfrm>
            <a:off x="0" y="0"/>
            <a:ext cx="10058400" cy="7772400"/>
          </a:xfrm>
          <a:prstGeom prst="rect">
            <a:avLst/>
          </a:prstGeom>
          <a:ln w="12700">
            <a:miter lim="400000"/>
          </a:ln>
        </p:spPr>
      </p:pic>
      <p:sp>
        <p:nvSpPr>
          <p:cNvPr id="3" name="Rectangle 16"/>
          <p:cNvSpPr/>
          <p:nvPr/>
        </p:nvSpPr>
        <p:spPr>
          <a:xfrm>
            <a:off x="323307" y="1090153"/>
            <a:ext cx="9400773" cy="207908"/>
          </a:xfrm>
          <a:prstGeom prst="rect">
            <a:avLst/>
          </a:prstGeom>
          <a:solidFill>
            <a:srgbClr val="F6D4A4"/>
          </a:solidFill>
          <a:ln w="12700">
            <a:miter lim="400000"/>
          </a:ln>
        </p:spPr>
        <p:txBody>
          <a:bodyPr lIns="48810" tIns="48810" rIns="48810" bIns="48810" anchor="ctr"/>
          <a:lstStyle/>
          <a:p>
            <a:pPr algn="ctr">
              <a:defRPr>
                <a:solidFill>
                  <a:srgbClr val="F5D5B3"/>
                </a:solidFill>
              </a:defRPr>
            </a:pPr>
            <a:endParaRPr sz="1923"/>
          </a:p>
        </p:txBody>
      </p:sp>
      <p:sp>
        <p:nvSpPr>
          <p:cNvPr id="4" name="Title Text"/>
          <p:cNvSpPr txBox="1">
            <a:spLocks noGrp="1"/>
          </p:cNvSpPr>
          <p:nvPr>
            <p:ph type="title"/>
          </p:nvPr>
        </p:nvSpPr>
        <p:spPr>
          <a:xfrm>
            <a:off x="526846" y="523120"/>
            <a:ext cx="8918584" cy="860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5" name="Body Level One…"/>
          <p:cNvSpPr txBox="1">
            <a:spLocks noGrp="1"/>
          </p:cNvSpPr>
          <p:nvPr>
            <p:ph type="body" idx="1"/>
          </p:nvPr>
        </p:nvSpPr>
        <p:spPr>
          <a:xfrm>
            <a:off x="795421" y="1576899"/>
            <a:ext cx="8456546" cy="50103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2pPr marL="561473" indent="-180473">
              <a:defRPr sz="2200"/>
            </a:lvl2pPr>
            <a:lvl3pPr marL="942473" indent="-180473">
              <a:defRPr sz="2000"/>
            </a:lvl3pPr>
            <a:lvl4pPr marL="1323473" indent="-180473">
              <a:defRPr sz="1800"/>
            </a:lvl4pPr>
            <a:lvl5pPr marL="1704473" indent="-180473">
              <a:defRPr sz="1600"/>
            </a:lvl5pPr>
          </a:lstStyle>
          <a:p>
            <a:r>
              <a:rPr dirty="0"/>
              <a:t>Body Level One</a:t>
            </a:r>
          </a:p>
          <a:p>
            <a:pPr lvl="1"/>
            <a:r>
              <a:rPr dirty="0"/>
              <a:t>Body Level Two</a:t>
            </a:r>
          </a:p>
          <a:p>
            <a:pPr lvl="2"/>
            <a:r>
              <a:rPr dirty="0"/>
              <a:t>Body Level Three</a:t>
            </a:r>
          </a:p>
          <a:p>
            <a:pPr lvl="3"/>
            <a:r>
              <a:rPr dirty="0"/>
              <a:t>Body Level Four</a:t>
            </a:r>
          </a:p>
          <a:p>
            <a:pPr lvl="4"/>
            <a:r>
              <a:rPr dirty="0"/>
              <a:t>Body Level Fiv</a:t>
            </a:r>
            <a:r>
              <a:rPr lang="en-US" dirty="0"/>
              <a:t>e</a:t>
            </a:r>
          </a:p>
        </p:txBody>
      </p:sp>
      <p:sp>
        <p:nvSpPr>
          <p:cNvPr id="6" name="Slide Number"/>
          <p:cNvSpPr txBox="1">
            <a:spLocks noGrp="1"/>
          </p:cNvSpPr>
          <p:nvPr>
            <p:ph type="sldNum" sz="quarter" idx="2"/>
          </p:nvPr>
        </p:nvSpPr>
        <p:spPr>
          <a:xfrm>
            <a:off x="9080595" y="7266053"/>
            <a:ext cx="286293" cy="289434"/>
          </a:xfrm>
          <a:prstGeom prst="rect">
            <a:avLst/>
          </a:prstGeom>
          <a:ln w="12700">
            <a:miter lim="400000"/>
          </a:ln>
        </p:spPr>
        <p:txBody>
          <a:bodyPr wrap="none" lIns="45718" tIns="45718" rIns="45718" bIns="45718" anchor="ctr">
            <a:spAutoFit/>
          </a:bodyPr>
          <a:lstStyle>
            <a:lvl1pPr algn="r">
              <a:defRPr sz="1281">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5" r:id="rId3"/>
    <p:sldLayoutId id="2147483668" r:id="rId4"/>
  </p:sldLayoutIdLst>
  <p:transition spd="med"/>
  <p:txStyles>
    <p:titleStyle>
      <a:lvl1pPr marL="0" marR="0" indent="0" algn="l" defTabSz="976202" latinLnBrk="0">
        <a:lnSpc>
          <a:spcPct val="90000"/>
        </a:lnSpc>
        <a:spcBef>
          <a:spcPts val="0"/>
        </a:spcBef>
        <a:spcAft>
          <a:spcPts val="0"/>
        </a:spcAft>
        <a:buClrTx/>
        <a:buSzTx/>
        <a:buFontTx/>
        <a:buNone/>
        <a:tabLst/>
        <a:defRPr sz="4058" b="1" i="0" u="none" strike="noStrike" cap="none" spc="0" baseline="0">
          <a:solidFill>
            <a:srgbClr val="000000"/>
          </a:solidFill>
          <a:uFillTx/>
          <a:latin typeface="Arial"/>
          <a:ea typeface="Arial"/>
          <a:cs typeface="Arial"/>
          <a:sym typeface="Arial"/>
        </a:defRPr>
      </a:lvl1pPr>
      <a:lvl2pPr marL="0" marR="0" indent="0" algn="l" defTabSz="976202" latinLnBrk="0">
        <a:lnSpc>
          <a:spcPct val="90000"/>
        </a:lnSpc>
        <a:spcBef>
          <a:spcPts val="0"/>
        </a:spcBef>
        <a:spcAft>
          <a:spcPts val="0"/>
        </a:spcAft>
        <a:buClrTx/>
        <a:buSzTx/>
        <a:buFontTx/>
        <a:buNone/>
        <a:tabLst/>
        <a:defRPr sz="4058" b="1" i="0" u="none" strike="noStrike" cap="none" spc="0" baseline="0">
          <a:solidFill>
            <a:srgbClr val="000000"/>
          </a:solidFill>
          <a:uFillTx/>
          <a:latin typeface="Arial"/>
          <a:ea typeface="Arial"/>
          <a:cs typeface="Arial"/>
          <a:sym typeface="Arial"/>
        </a:defRPr>
      </a:lvl2pPr>
      <a:lvl3pPr marL="0" marR="0" indent="0" algn="l" defTabSz="976202" latinLnBrk="0">
        <a:lnSpc>
          <a:spcPct val="90000"/>
        </a:lnSpc>
        <a:spcBef>
          <a:spcPts val="0"/>
        </a:spcBef>
        <a:spcAft>
          <a:spcPts val="0"/>
        </a:spcAft>
        <a:buClrTx/>
        <a:buSzTx/>
        <a:buFontTx/>
        <a:buNone/>
        <a:tabLst/>
        <a:defRPr sz="4058" b="1" i="0" u="none" strike="noStrike" cap="none" spc="0" baseline="0">
          <a:solidFill>
            <a:srgbClr val="000000"/>
          </a:solidFill>
          <a:uFillTx/>
          <a:latin typeface="Arial"/>
          <a:ea typeface="Arial"/>
          <a:cs typeface="Arial"/>
          <a:sym typeface="Arial"/>
        </a:defRPr>
      </a:lvl3pPr>
      <a:lvl4pPr marL="0" marR="0" indent="0" algn="l" defTabSz="976202" latinLnBrk="0">
        <a:lnSpc>
          <a:spcPct val="90000"/>
        </a:lnSpc>
        <a:spcBef>
          <a:spcPts val="0"/>
        </a:spcBef>
        <a:spcAft>
          <a:spcPts val="0"/>
        </a:spcAft>
        <a:buClrTx/>
        <a:buSzTx/>
        <a:buFontTx/>
        <a:buNone/>
        <a:tabLst/>
        <a:defRPr sz="4058" b="1" i="0" u="none" strike="noStrike" cap="none" spc="0" baseline="0">
          <a:solidFill>
            <a:srgbClr val="000000"/>
          </a:solidFill>
          <a:uFillTx/>
          <a:latin typeface="Arial"/>
          <a:ea typeface="Arial"/>
          <a:cs typeface="Arial"/>
          <a:sym typeface="Arial"/>
        </a:defRPr>
      </a:lvl4pPr>
      <a:lvl5pPr marL="0" marR="0" indent="0" algn="l" defTabSz="976202" latinLnBrk="0">
        <a:lnSpc>
          <a:spcPct val="90000"/>
        </a:lnSpc>
        <a:spcBef>
          <a:spcPts val="0"/>
        </a:spcBef>
        <a:spcAft>
          <a:spcPts val="0"/>
        </a:spcAft>
        <a:buClrTx/>
        <a:buSzTx/>
        <a:buFontTx/>
        <a:buNone/>
        <a:tabLst/>
        <a:defRPr sz="4058" b="1" i="0" u="none" strike="noStrike" cap="none" spc="0" baseline="0">
          <a:solidFill>
            <a:srgbClr val="000000"/>
          </a:solidFill>
          <a:uFillTx/>
          <a:latin typeface="Arial"/>
          <a:ea typeface="Arial"/>
          <a:cs typeface="Arial"/>
          <a:sym typeface="Arial"/>
        </a:defRPr>
      </a:lvl5pPr>
      <a:lvl6pPr marL="0" marR="0" indent="0" algn="l" defTabSz="976202" latinLnBrk="0">
        <a:lnSpc>
          <a:spcPct val="90000"/>
        </a:lnSpc>
        <a:spcBef>
          <a:spcPts val="0"/>
        </a:spcBef>
        <a:spcAft>
          <a:spcPts val="0"/>
        </a:spcAft>
        <a:buClrTx/>
        <a:buSzTx/>
        <a:buFontTx/>
        <a:buNone/>
        <a:tabLst/>
        <a:defRPr sz="4058" b="1" i="0" u="none" strike="noStrike" cap="none" spc="0" baseline="0">
          <a:solidFill>
            <a:srgbClr val="000000"/>
          </a:solidFill>
          <a:uFillTx/>
          <a:latin typeface="Arial"/>
          <a:ea typeface="Arial"/>
          <a:cs typeface="Arial"/>
          <a:sym typeface="Arial"/>
        </a:defRPr>
      </a:lvl6pPr>
      <a:lvl7pPr marL="0" marR="0" indent="0" algn="l" defTabSz="976202" latinLnBrk="0">
        <a:lnSpc>
          <a:spcPct val="90000"/>
        </a:lnSpc>
        <a:spcBef>
          <a:spcPts val="0"/>
        </a:spcBef>
        <a:spcAft>
          <a:spcPts val="0"/>
        </a:spcAft>
        <a:buClrTx/>
        <a:buSzTx/>
        <a:buFontTx/>
        <a:buNone/>
        <a:tabLst/>
        <a:defRPr sz="4058" b="1" i="0" u="none" strike="noStrike" cap="none" spc="0" baseline="0">
          <a:solidFill>
            <a:srgbClr val="000000"/>
          </a:solidFill>
          <a:uFillTx/>
          <a:latin typeface="Arial"/>
          <a:ea typeface="Arial"/>
          <a:cs typeface="Arial"/>
          <a:sym typeface="Arial"/>
        </a:defRPr>
      </a:lvl7pPr>
      <a:lvl8pPr marL="0" marR="0" indent="0" algn="l" defTabSz="976202" latinLnBrk="0">
        <a:lnSpc>
          <a:spcPct val="90000"/>
        </a:lnSpc>
        <a:spcBef>
          <a:spcPts val="0"/>
        </a:spcBef>
        <a:spcAft>
          <a:spcPts val="0"/>
        </a:spcAft>
        <a:buClrTx/>
        <a:buSzTx/>
        <a:buFontTx/>
        <a:buNone/>
        <a:tabLst/>
        <a:defRPr sz="4058" b="1" i="0" u="none" strike="noStrike" cap="none" spc="0" baseline="0">
          <a:solidFill>
            <a:srgbClr val="000000"/>
          </a:solidFill>
          <a:uFillTx/>
          <a:latin typeface="Arial"/>
          <a:ea typeface="Arial"/>
          <a:cs typeface="Arial"/>
          <a:sym typeface="Arial"/>
        </a:defRPr>
      </a:lvl8pPr>
      <a:lvl9pPr marL="0" marR="0" indent="0" algn="l" defTabSz="976202" latinLnBrk="0">
        <a:lnSpc>
          <a:spcPct val="90000"/>
        </a:lnSpc>
        <a:spcBef>
          <a:spcPts val="0"/>
        </a:spcBef>
        <a:spcAft>
          <a:spcPts val="0"/>
        </a:spcAft>
        <a:buClrTx/>
        <a:buSzTx/>
        <a:buFontTx/>
        <a:buNone/>
        <a:tabLst/>
        <a:defRPr sz="4058" b="1" i="0" u="none" strike="noStrike" cap="none" spc="0" baseline="0">
          <a:solidFill>
            <a:srgbClr val="000000"/>
          </a:solidFill>
          <a:uFillTx/>
          <a:latin typeface="Arial"/>
          <a:ea typeface="Arial"/>
          <a:cs typeface="Arial"/>
          <a:sym typeface="Arial"/>
        </a:defRPr>
      </a:lvl9pPr>
    </p:titleStyle>
    <p:bodyStyle>
      <a:lvl1pPr marL="192671" marR="0" indent="-192671" algn="l" defTabSz="976202" latinLnBrk="0">
        <a:lnSpc>
          <a:spcPct val="90000"/>
        </a:lnSpc>
        <a:spcBef>
          <a:spcPts val="1069"/>
        </a:spcBef>
        <a:spcAft>
          <a:spcPts val="0"/>
        </a:spcAft>
        <a:buClrTx/>
        <a:buSzPct val="100000"/>
        <a:buFontTx/>
        <a:buChar char="•"/>
        <a:tabLst/>
        <a:defRPr sz="2562" b="0" i="0" u="none" strike="noStrike" cap="none" spc="0" baseline="0">
          <a:solidFill>
            <a:srgbClr val="000000"/>
          </a:solidFill>
          <a:uFillTx/>
          <a:latin typeface="Arial"/>
          <a:ea typeface="Arial"/>
          <a:cs typeface="Arial"/>
          <a:sym typeface="Arial"/>
        </a:defRPr>
      </a:lvl1pPr>
      <a:lvl2pPr marL="599422" marR="0" indent="-192671" algn="l" defTabSz="976202" latinLnBrk="0">
        <a:lnSpc>
          <a:spcPct val="90000"/>
        </a:lnSpc>
        <a:spcBef>
          <a:spcPts val="1069"/>
        </a:spcBef>
        <a:spcAft>
          <a:spcPts val="0"/>
        </a:spcAft>
        <a:buClr>
          <a:schemeClr val="accent1"/>
        </a:buClr>
        <a:buSzPct val="100000"/>
        <a:buFont typeface="Arial" panose="020B0604020202020204" pitchFamily="34" charset="0"/>
        <a:buChar char="•"/>
        <a:tabLst/>
        <a:defRPr sz="2562" b="0" i="0" u="none" strike="noStrike" cap="none" spc="0" baseline="0">
          <a:solidFill>
            <a:schemeClr val="tx1"/>
          </a:solidFill>
          <a:uFillTx/>
          <a:latin typeface="Arial"/>
          <a:ea typeface="Arial"/>
          <a:cs typeface="Arial"/>
          <a:sym typeface="Arial"/>
        </a:defRPr>
      </a:lvl2pPr>
      <a:lvl3pPr marL="1070397" marR="0" indent="-256894" algn="l" defTabSz="976202" latinLnBrk="0">
        <a:lnSpc>
          <a:spcPct val="90000"/>
        </a:lnSpc>
        <a:spcBef>
          <a:spcPts val="1069"/>
        </a:spcBef>
        <a:spcAft>
          <a:spcPts val="0"/>
        </a:spcAft>
        <a:buClr>
          <a:schemeClr val="accent2"/>
        </a:buClr>
        <a:buSzPct val="100000"/>
        <a:buFontTx/>
        <a:buChar char="•"/>
        <a:tabLst/>
        <a:defRPr sz="2562" b="0" i="0" u="none" strike="noStrike" cap="none" spc="0" baseline="0">
          <a:solidFill>
            <a:schemeClr val="accent2"/>
          </a:solidFill>
          <a:uFillTx/>
          <a:latin typeface="Arial"/>
          <a:ea typeface="Arial"/>
          <a:cs typeface="Arial"/>
          <a:sym typeface="Arial"/>
        </a:defRPr>
      </a:lvl3pPr>
      <a:lvl4pPr marL="1477144" marR="0" indent="-256894" algn="l" defTabSz="976202" latinLnBrk="0">
        <a:lnSpc>
          <a:spcPct val="90000"/>
        </a:lnSpc>
        <a:spcBef>
          <a:spcPts val="1069"/>
        </a:spcBef>
        <a:spcAft>
          <a:spcPts val="0"/>
        </a:spcAft>
        <a:buClr>
          <a:schemeClr val="accent3"/>
        </a:buClr>
        <a:buSzPct val="100000"/>
        <a:buFontTx/>
        <a:buChar char="•"/>
        <a:tabLst/>
        <a:defRPr sz="2562" b="0" i="0" u="none" strike="noStrike" cap="none" spc="0" baseline="0">
          <a:solidFill>
            <a:schemeClr val="accent3"/>
          </a:solidFill>
          <a:uFillTx/>
          <a:latin typeface="Arial"/>
          <a:ea typeface="Arial"/>
          <a:cs typeface="Arial"/>
          <a:sym typeface="Arial"/>
        </a:defRPr>
      </a:lvl4pPr>
      <a:lvl5pPr marL="1883896" marR="0" indent="-256894" algn="l" defTabSz="976202" latinLnBrk="0">
        <a:lnSpc>
          <a:spcPct val="90000"/>
        </a:lnSpc>
        <a:spcBef>
          <a:spcPts val="1069"/>
        </a:spcBef>
        <a:spcAft>
          <a:spcPts val="0"/>
        </a:spcAft>
        <a:buClr>
          <a:schemeClr val="accent5"/>
        </a:buClr>
        <a:buSzPct val="100000"/>
        <a:buFontTx/>
        <a:buChar char="•"/>
        <a:tabLst/>
        <a:defRPr sz="2562" b="0" i="0" u="none" strike="noStrike" cap="none" spc="0" baseline="0">
          <a:solidFill>
            <a:schemeClr val="accent5"/>
          </a:solidFill>
          <a:uFillTx/>
          <a:latin typeface="Arial"/>
          <a:ea typeface="Arial"/>
          <a:cs typeface="Arial"/>
          <a:sym typeface="Arial"/>
        </a:defRPr>
      </a:lvl5pPr>
      <a:lvl6pPr marL="2033753" marR="0" indent="0" algn="l" defTabSz="976202" latinLnBrk="0">
        <a:lnSpc>
          <a:spcPct val="90000"/>
        </a:lnSpc>
        <a:spcBef>
          <a:spcPts val="1069"/>
        </a:spcBef>
        <a:spcAft>
          <a:spcPts val="0"/>
        </a:spcAft>
        <a:buClrTx/>
        <a:buSzPct val="100000"/>
        <a:buFontTx/>
        <a:buNone/>
        <a:tabLst/>
        <a:defRPr sz="2562" b="0" i="0" u="none" strike="noStrike" cap="none" spc="0" baseline="0">
          <a:solidFill>
            <a:srgbClr val="000000"/>
          </a:solidFill>
          <a:uFillTx/>
          <a:latin typeface="Arial"/>
          <a:ea typeface="Arial"/>
          <a:cs typeface="Arial"/>
          <a:sym typeface="Arial"/>
        </a:defRPr>
      </a:lvl6pPr>
      <a:lvl7pPr marL="2697397" marR="0" indent="-256894" algn="l" defTabSz="976202" latinLnBrk="0">
        <a:lnSpc>
          <a:spcPct val="90000"/>
        </a:lnSpc>
        <a:spcBef>
          <a:spcPts val="1069"/>
        </a:spcBef>
        <a:spcAft>
          <a:spcPts val="0"/>
        </a:spcAft>
        <a:buClrTx/>
        <a:buSzPct val="100000"/>
        <a:buFontTx/>
        <a:buChar char="•"/>
        <a:tabLst/>
        <a:defRPr sz="2562" b="0" i="0" u="none" strike="noStrike" cap="none" spc="0" baseline="0">
          <a:solidFill>
            <a:srgbClr val="000000"/>
          </a:solidFill>
          <a:uFillTx/>
          <a:latin typeface="Arial"/>
          <a:ea typeface="Arial"/>
          <a:cs typeface="Arial"/>
          <a:sym typeface="Arial"/>
        </a:defRPr>
      </a:lvl7pPr>
      <a:lvl8pPr marL="3104147" marR="0" indent="-256894" algn="l" defTabSz="976202" latinLnBrk="0">
        <a:lnSpc>
          <a:spcPct val="90000"/>
        </a:lnSpc>
        <a:spcBef>
          <a:spcPts val="1069"/>
        </a:spcBef>
        <a:spcAft>
          <a:spcPts val="0"/>
        </a:spcAft>
        <a:buClrTx/>
        <a:buSzPct val="100000"/>
        <a:buFontTx/>
        <a:buChar char="•"/>
        <a:tabLst/>
        <a:defRPr sz="2562" b="0" i="0" u="none" strike="noStrike" cap="none" spc="0" baseline="0">
          <a:solidFill>
            <a:srgbClr val="000000"/>
          </a:solidFill>
          <a:uFillTx/>
          <a:latin typeface="Arial"/>
          <a:ea typeface="Arial"/>
          <a:cs typeface="Arial"/>
          <a:sym typeface="Arial"/>
        </a:defRPr>
      </a:lvl8pPr>
      <a:lvl9pPr marL="3510898" marR="0" indent="-256894" algn="l" defTabSz="976202" latinLnBrk="0">
        <a:lnSpc>
          <a:spcPct val="90000"/>
        </a:lnSpc>
        <a:spcBef>
          <a:spcPts val="1069"/>
        </a:spcBef>
        <a:spcAft>
          <a:spcPts val="0"/>
        </a:spcAft>
        <a:buClrTx/>
        <a:buSzPct val="100000"/>
        <a:buFontTx/>
        <a:buChar char="•"/>
        <a:tabLst/>
        <a:defRPr sz="2562" b="0" i="0" u="none" strike="noStrike" cap="none" spc="0" baseline="0">
          <a:solidFill>
            <a:srgbClr val="000000"/>
          </a:solidFill>
          <a:uFillTx/>
          <a:latin typeface="Arial"/>
          <a:ea typeface="Arial"/>
          <a:cs typeface="Arial"/>
          <a:sym typeface="Arial"/>
        </a:defRPr>
      </a:lvl9pPr>
    </p:bodyStyle>
    <p:otherStyle>
      <a:lvl1pPr marL="0" marR="0" indent="0" algn="r" defTabSz="976202" rtl="0" latinLnBrk="0">
        <a:lnSpc>
          <a:spcPct val="100000"/>
        </a:lnSpc>
        <a:spcBef>
          <a:spcPts val="0"/>
        </a:spcBef>
        <a:spcAft>
          <a:spcPts val="0"/>
        </a:spcAft>
        <a:buClrTx/>
        <a:buSzTx/>
        <a:buFontTx/>
        <a:buNone/>
        <a:tabLst/>
        <a:defRPr sz="1281" b="0" i="0" u="none" strike="noStrike" cap="none" spc="0" baseline="0">
          <a:solidFill>
            <a:schemeClr val="tx1"/>
          </a:solidFill>
          <a:uFillTx/>
          <a:latin typeface="+mn-lt"/>
          <a:ea typeface="+mn-ea"/>
          <a:cs typeface="+mn-cs"/>
          <a:sym typeface="Calibri"/>
        </a:defRPr>
      </a:lvl1pPr>
      <a:lvl2pPr marL="0" marR="0" indent="0" algn="r" defTabSz="976202" rtl="0" latinLnBrk="0">
        <a:lnSpc>
          <a:spcPct val="100000"/>
        </a:lnSpc>
        <a:spcBef>
          <a:spcPts val="0"/>
        </a:spcBef>
        <a:spcAft>
          <a:spcPts val="0"/>
        </a:spcAft>
        <a:buClrTx/>
        <a:buSzTx/>
        <a:buFontTx/>
        <a:buNone/>
        <a:tabLst/>
        <a:defRPr sz="1281" b="0" i="0" u="none" strike="noStrike" cap="none" spc="0" baseline="0">
          <a:solidFill>
            <a:schemeClr val="tx1"/>
          </a:solidFill>
          <a:uFillTx/>
          <a:latin typeface="+mn-lt"/>
          <a:ea typeface="+mn-ea"/>
          <a:cs typeface="+mn-cs"/>
          <a:sym typeface="Calibri"/>
        </a:defRPr>
      </a:lvl2pPr>
      <a:lvl3pPr marL="0" marR="0" indent="0" algn="r" defTabSz="976202" rtl="0" latinLnBrk="0">
        <a:lnSpc>
          <a:spcPct val="100000"/>
        </a:lnSpc>
        <a:spcBef>
          <a:spcPts val="0"/>
        </a:spcBef>
        <a:spcAft>
          <a:spcPts val="0"/>
        </a:spcAft>
        <a:buClrTx/>
        <a:buSzTx/>
        <a:buFontTx/>
        <a:buNone/>
        <a:tabLst/>
        <a:defRPr sz="1281" b="0" i="0" u="none" strike="noStrike" cap="none" spc="0" baseline="0">
          <a:solidFill>
            <a:schemeClr val="tx1"/>
          </a:solidFill>
          <a:uFillTx/>
          <a:latin typeface="+mn-lt"/>
          <a:ea typeface="+mn-ea"/>
          <a:cs typeface="+mn-cs"/>
          <a:sym typeface="Calibri"/>
        </a:defRPr>
      </a:lvl3pPr>
      <a:lvl4pPr marL="0" marR="0" indent="0" algn="r" defTabSz="976202" rtl="0" latinLnBrk="0">
        <a:lnSpc>
          <a:spcPct val="100000"/>
        </a:lnSpc>
        <a:spcBef>
          <a:spcPts val="0"/>
        </a:spcBef>
        <a:spcAft>
          <a:spcPts val="0"/>
        </a:spcAft>
        <a:buClrTx/>
        <a:buSzTx/>
        <a:buFontTx/>
        <a:buNone/>
        <a:tabLst/>
        <a:defRPr sz="1281" b="0" i="0" u="none" strike="noStrike" cap="none" spc="0" baseline="0">
          <a:solidFill>
            <a:schemeClr val="tx1"/>
          </a:solidFill>
          <a:uFillTx/>
          <a:latin typeface="+mn-lt"/>
          <a:ea typeface="+mn-ea"/>
          <a:cs typeface="+mn-cs"/>
          <a:sym typeface="Calibri"/>
        </a:defRPr>
      </a:lvl4pPr>
      <a:lvl5pPr marL="0" marR="0" indent="0" algn="r" defTabSz="976202" rtl="0" latinLnBrk="0">
        <a:lnSpc>
          <a:spcPct val="100000"/>
        </a:lnSpc>
        <a:spcBef>
          <a:spcPts val="0"/>
        </a:spcBef>
        <a:spcAft>
          <a:spcPts val="0"/>
        </a:spcAft>
        <a:buClrTx/>
        <a:buSzTx/>
        <a:buFontTx/>
        <a:buNone/>
        <a:tabLst/>
        <a:defRPr sz="1281" b="0" i="0" u="none" strike="noStrike" cap="none" spc="0" baseline="0">
          <a:solidFill>
            <a:schemeClr val="tx1"/>
          </a:solidFill>
          <a:uFillTx/>
          <a:latin typeface="+mn-lt"/>
          <a:ea typeface="+mn-ea"/>
          <a:cs typeface="+mn-cs"/>
          <a:sym typeface="Calibri"/>
        </a:defRPr>
      </a:lvl5pPr>
      <a:lvl6pPr marL="0" marR="0" indent="0" algn="r" defTabSz="976202" rtl="0" latinLnBrk="0">
        <a:lnSpc>
          <a:spcPct val="100000"/>
        </a:lnSpc>
        <a:spcBef>
          <a:spcPts val="0"/>
        </a:spcBef>
        <a:spcAft>
          <a:spcPts val="0"/>
        </a:spcAft>
        <a:buClrTx/>
        <a:buSzTx/>
        <a:buFontTx/>
        <a:buNone/>
        <a:tabLst/>
        <a:defRPr sz="1281" b="0" i="0" u="none" strike="noStrike" cap="none" spc="0" baseline="0">
          <a:solidFill>
            <a:schemeClr val="tx1"/>
          </a:solidFill>
          <a:uFillTx/>
          <a:latin typeface="+mn-lt"/>
          <a:ea typeface="+mn-ea"/>
          <a:cs typeface="+mn-cs"/>
          <a:sym typeface="Calibri"/>
        </a:defRPr>
      </a:lvl6pPr>
      <a:lvl7pPr marL="0" marR="0" indent="0" algn="r" defTabSz="976202" rtl="0" latinLnBrk="0">
        <a:lnSpc>
          <a:spcPct val="100000"/>
        </a:lnSpc>
        <a:spcBef>
          <a:spcPts val="0"/>
        </a:spcBef>
        <a:spcAft>
          <a:spcPts val="0"/>
        </a:spcAft>
        <a:buClrTx/>
        <a:buSzTx/>
        <a:buFontTx/>
        <a:buNone/>
        <a:tabLst/>
        <a:defRPr sz="1281" b="0" i="0" u="none" strike="noStrike" cap="none" spc="0" baseline="0">
          <a:solidFill>
            <a:schemeClr val="tx1"/>
          </a:solidFill>
          <a:uFillTx/>
          <a:latin typeface="+mn-lt"/>
          <a:ea typeface="+mn-ea"/>
          <a:cs typeface="+mn-cs"/>
          <a:sym typeface="Calibri"/>
        </a:defRPr>
      </a:lvl7pPr>
      <a:lvl8pPr marL="0" marR="0" indent="0" algn="r" defTabSz="976202" rtl="0" latinLnBrk="0">
        <a:lnSpc>
          <a:spcPct val="100000"/>
        </a:lnSpc>
        <a:spcBef>
          <a:spcPts val="0"/>
        </a:spcBef>
        <a:spcAft>
          <a:spcPts val="0"/>
        </a:spcAft>
        <a:buClrTx/>
        <a:buSzTx/>
        <a:buFontTx/>
        <a:buNone/>
        <a:tabLst/>
        <a:defRPr sz="1281" b="0" i="0" u="none" strike="noStrike" cap="none" spc="0" baseline="0">
          <a:solidFill>
            <a:schemeClr val="tx1"/>
          </a:solidFill>
          <a:uFillTx/>
          <a:latin typeface="+mn-lt"/>
          <a:ea typeface="+mn-ea"/>
          <a:cs typeface="+mn-cs"/>
          <a:sym typeface="Calibri"/>
        </a:defRPr>
      </a:lvl8pPr>
      <a:lvl9pPr marL="0" marR="0" indent="0" algn="r" defTabSz="976202" rtl="0" latinLnBrk="0">
        <a:lnSpc>
          <a:spcPct val="100000"/>
        </a:lnSpc>
        <a:spcBef>
          <a:spcPts val="0"/>
        </a:spcBef>
        <a:spcAft>
          <a:spcPts val="0"/>
        </a:spcAft>
        <a:buClrTx/>
        <a:buSzTx/>
        <a:buFontTx/>
        <a:buNone/>
        <a:tabLst/>
        <a:defRPr sz="1281"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Fuego-Plow-Fold-Only%20Example%20Spec%20Sheet.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Stitcher%20Example%20Spec%20Sheet.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Title 1"/>
          <p:cNvSpPr txBox="1">
            <a:spLocks noGrp="1"/>
          </p:cNvSpPr>
          <p:nvPr>
            <p:ph type="title"/>
          </p:nvPr>
        </p:nvSpPr>
        <p:spPr>
          <a:prstGeom prst="rect">
            <a:avLst/>
          </a:prstGeom>
        </p:spPr>
        <p:txBody>
          <a:bodyPr>
            <a:normAutofit fontScale="90000"/>
          </a:bodyPr>
          <a:lstStyle/>
          <a:p>
            <a:r>
              <a:rPr lang="en-US" dirty="0"/>
              <a:t>Print Stream – Estimating Lunch &amp; Learn</a:t>
            </a:r>
            <a:endParaRPr dirty="0"/>
          </a:p>
        </p:txBody>
      </p:sp>
      <p:sp>
        <p:nvSpPr>
          <p:cNvPr id="255" name="Subtitle 2"/>
          <p:cNvSpPr txBox="1">
            <a:spLocks noGrp="1"/>
          </p:cNvSpPr>
          <p:nvPr>
            <p:ph type="body" sz="quarter" idx="1"/>
          </p:nvPr>
        </p:nvSpPr>
        <p:spPr>
          <a:xfrm>
            <a:off x="659191" y="4389839"/>
            <a:ext cx="8817842" cy="1369716"/>
          </a:xfrm>
          <a:prstGeom prst="rect">
            <a:avLst/>
          </a:prstGeom>
        </p:spPr>
        <p:txBody>
          <a:bodyPr/>
          <a:lstStyle/>
          <a:p>
            <a:endParaRPr dirty="0"/>
          </a:p>
        </p:txBody>
      </p:sp>
      <p:sp>
        <p:nvSpPr>
          <p:cNvPr id="256" name="Subtitle 2"/>
          <p:cNvSpPr txBox="1"/>
          <p:nvPr/>
        </p:nvSpPr>
        <p:spPr>
          <a:xfrm>
            <a:off x="9491473" y="6321921"/>
            <a:ext cx="1813910" cy="3898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810" tIns="48810" rIns="48810" bIns="48810">
            <a:normAutofit/>
          </a:bodyPr>
          <a:lstStyle>
            <a:lvl1pPr algn="r">
              <a:lnSpc>
                <a:spcPct val="90000"/>
              </a:lnSpc>
              <a:spcBef>
                <a:spcPts val="1000"/>
              </a:spcBef>
              <a:defRPr sz="1400">
                <a:solidFill>
                  <a:srgbClr val="F6D4A4"/>
                </a:solidFill>
                <a:latin typeface="Proxima Nova"/>
                <a:ea typeface="Proxima Nova"/>
                <a:cs typeface="Proxima Nova"/>
                <a:sym typeface="Proxima Nova"/>
              </a:defRPr>
            </a:lvl1pPr>
          </a:lstStyle>
          <a:p>
            <a:r>
              <a:rPr sz="1496" dirty="0"/>
              <a:t>Date Here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Double-click to edit"/>
          <p:cNvSpPr txBox="1">
            <a:spLocks noGrp="1"/>
          </p:cNvSpPr>
          <p:nvPr>
            <p:ph type="title"/>
          </p:nvPr>
        </p:nvSpPr>
        <p:spPr>
          <a:prstGeom prst="rect">
            <a:avLst/>
          </a:prstGeom>
        </p:spPr>
        <p:txBody>
          <a:bodyPr>
            <a:normAutofit fontScale="90000"/>
          </a:bodyPr>
          <a:lstStyle/>
          <a:p>
            <a:r>
              <a:rPr lang="en-US" sz="2989" dirty="0"/>
              <a:t>How equipment information is entered into Print Stream</a:t>
            </a:r>
            <a:endParaRPr sz="2989" dirty="0"/>
          </a:p>
        </p:txBody>
      </p:sp>
      <p:sp>
        <p:nvSpPr>
          <p:cNvPr id="274" name="Double-click to edit"/>
          <p:cNvSpPr txBox="1">
            <a:spLocks noGrp="1"/>
          </p:cNvSpPr>
          <p:nvPr>
            <p:ph type="body" idx="1"/>
          </p:nvPr>
        </p:nvSpPr>
        <p:spPr>
          <a:prstGeom prst="rect">
            <a:avLst/>
          </a:prstGeom>
        </p:spPr>
        <p:txBody>
          <a:bodyPr>
            <a:normAutofit fontScale="92500" lnSpcReduction="10000"/>
          </a:bodyPr>
          <a:lstStyle/>
          <a:p>
            <a:r>
              <a:rPr lang="en-US" b="1" dirty="0"/>
              <a:t>Master Files Print in Print Stream holds all information for production equipment needed to create an estimated sell price for our clients.</a:t>
            </a:r>
          </a:p>
          <a:p>
            <a:r>
              <a:rPr lang="en-US" b="1" dirty="0"/>
              <a:t>Run Speeds, make-ready times are entered in Master Files Print which is then automatically brought into the Estimate.  Note that run speeds are often quantity driven so higher quantities would run faster than lower quantities</a:t>
            </a:r>
          </a:p>
          <a:p>
            <a:r>
              <a:rPr lang="en-US" b="1" dirty="0"/>
              <a:t>Hourly equipment rates are entered in this area.</a:t>
            </a:r>
          </a:p>
          <a:p>
            <a:r>
              <a:rPr lang="en-US" b="1" dirty="0"/>
              <a:t>Automatic number of helpers are entered in Master Files Print based on equipment standards.</a:t>
            </a:r>
          </a:p>
          <a:p>
            <a:r>
              <a:rPr lang="en-US" b="1" dirty="0"/>
              <a:t>Certain “Modifiers” can be attached to the production function in the  Estimate that will affect run speed, helpers, etc.</a:t>
            </a:r>
            <a:endParaRPr b="1"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C1A36-A2C1-5F19-C49C-297C67B1B706}"/>
              </a:ext>
            </a:extLst>
          </p:cNvPr>
          <p:cNvSpPr>
            <a:spLocks noGrp="1"/>
          </p:cNvSpPr>
          <p:nvPr>
            <p:ph type="title"/>
          </p:nvPr>
        </p:nvSpPr>
        <p:spPr/>
        <p:txBody>
          <a:bodyPr/>
          <a:lstStyle/>
          <a:p>
            <a:r>
              <a:rPr lang="en-US" dirty="0"/>
              <a:t>Master File Print Example – 6/40</a:t>
            </a:r>
          </a:p>
        </p:txBody>
      </p:sp>
      <p:sp>
        <p:nvSpPr>
          <p:cNvPr id="3" name="Text Placeholder 2">
            <a:extLst>
              <a:ext uri="{FF2B5EF4-FFF2-40B4-BE49-F238E27FC236}">
                <a16:creationId xmlns:a16="http://schemas.microsoft.com/office/drawing/2014/main" id="{EFCAF2EF-41FD-E030-3D10-F6CF0C678E2A}"/>
              </a:ext>
            </a:extLst>
          </p:cNvPr>
          <p:cNvSpPr>
            <a:spLocks noGrp="1"/>
          </p:cNvSpPr>
          <p:nvPr>
            <p:ph type="body" idx="1"/>
          </p:nvPr>
        </p:nvSpPr>
        <p:spPr/>
        <p:txBody>
          <a:bodyPr/>
          <a:lstStyle/>
          <a:p>
            <a:r>
              <a:rPr lang="en-US" dirty="0"/>
              <a:t>Basic Information contains  min/max sheet sizes type of press  etc.</a:t>
            </a:r>
          </a:p>
          <a:p>
            <a:endParaRPr lang="en-US" dirty="0"/>
          </a:p>
        </p:txBody>
      </p:sp>
      <p:pic>
        <p:nvPicPr>
          <p:cNvPr id="5" name="Picture 4">
            <a:extLst>
              <a:ext uri="{FF2B5EF4-FFF2-40B4-BE49-F238E27FC236}">
                <a16:creationId xmlns:a16="http://schemas.microsoft.com/office/drawing/2014/main" id="{CE2554FA-8961-D055-9805-58C45F6E4057}"/>
              </a:ext>
            </a:extLst>
          </p:cNvPr>
          <p:cNvPicPr>
            <a:picLocks noChangeAspect="1"/>
          </p:cNvPicPr>
          <p:nvPr/>
        </p:nvPicPr>
        <p:blipFill>
          <a:blip r:embed="rId3"/>
          <a:stretch>
            <a:fillRect/>
          </a:stretch>
        </p:blipFill>
        <p:spPr>
          <a:xfrm>
            <a:off x="806433" y="2356926"/>
            <a:ext cx="7867650" cy="3838575"/>
          </a:xfrm>
          <a:prstGeom prst="rect">
            <a:avLst/>
          </a:prstGeom>
        </p:spPr>
      </p:pic>
    </p:spTree>
    <p:extLst>
      <p:ext uri="{BB962C8B-B14F-4D97-AF65-F5344CB8AC3E}">
        <p14:creationId xmlns:p14="http://schemas.microsoft.com/office/powerpoint/2010/main" val="85375056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7EC1-11AC-4FCD-D1D6-478A4BDFC76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2988D90-D0E9-6742-77E7-94ECCB08FDFC}"/>
              </a:ext>
            </a:extLst>
          </p:cNvPr>
          <p:cNvSpPr>
            <a:spLocks noGrp="1"/>
          </p:cNvSpPr>
          <p:nvPr>
            <p:ph type="body" idx="1"/>
          </p:nvPr>
        </p:nvSpPr>
        <p:spPr/>
        <p:txBody>
          <a:bodyPr/>
          <a:lstStyle/>
          <a:p>
            <a:r>
              <a:rPr lang="en-US" dirty="0"/>
              <a:t>Press Rates and Platemaking Rates are determined by Accounting – Not Estimating</a:t>
            </a:r>
          </a:p>
          <a:p>
            <a:endParaRPr lang="en-US" dirty="0"/>
          </a:p>
        </p:txBody>
      </p:sp>
      <p:pic>
        <p:nvPicPr>
          <p:cNvPr id="5" name="Picture 4">
            <a:extLst>
              <a:ext uri="{FF2B5EF4-FFF2-40B4-BE49-F238E27FC236}">
                <a16:creationId xmlns:a16="http://schemas.microsoft.com/office/drawing/2014/main" id="{C8D658F2-450F-E27A-FC1E-B613A4E811B5}"/>
              </a:ext>
            </a:extLst>
          </p:cNvPr>
          <p:cNvPicPr>
            <a:picLocks noChangeAspect="1"/>
          </p:cNvPicPr>
          <p:nvPr/>
        </p:nvPicPr>
        <p:blipFill>
          <a:blip r:embed="rId3"/>
          <a:stretch>
            <a:fillRect/>
          </a:stretch>
        </p:blipFill>
        <p:spPr>
          <a:xfrm>
            <a:off x="526846" y="2519954"/>
            <a:ext cx="2895600" cy="3124200"/>
          </a:xfrm>
          <a:prstGeom prst="rect">
            <a:avLst/>
          </a:prstGeom>
        </p:spPr>
      </p:pic>
      <p:pic>
        <p:nvPicPr>
          <p:cNvPr id="7" name="Picture 6">
            <a:extLst>
              <a:ext uri="{FF2B5EF4-FFF2-40B4-BE49-F238E27FC236}">
                <a16:creationId xmlns:a16="http://schemas.microsoft.com/office/drawing/2014/main" id="{79A184A2-4C03-F015-4292-8F7A717E5C97}"/>
              </a:ext>
            </a:extLst>
          </p:cNvPr>
          <p:cNvPicPr>
            <a:picLocks noChangeAspect="1"/>
          </p:cNvPicPr>
          <p:nvPr/>
        </p:nvPicPr>
        <p:blipFill>
          <a:blip r:embed="rId4"/>
          <a:stretch>
            <a:fillRect/>
          </a:stretch>
        </p:blipFill>
        <p:spPr>
          <a:xfrm>
            <a:off x="526846" y="5772863"/>
            <a:ext cx="3790950" cy="857250"/>
          </a:xfrm>
          <a:prstGeom prst="rect">
            <a:avLst/>
          </a:prstGeom>
        </p:spPr>
      </p:pic>
    </p:spTree>
    <p:extLst>
      <p:ext uri="{BB962C8B-B14F-4D97-AF65-F5344CB8AC3E}">
        <p14:creationId xmlns:p14="http://schemas.microsoft.com/office/powerpoint/2010/main" val="87354750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F6AED-C925-6213-A0C1-5D482D923CA4}"/>
              </a:ext>
            </a:extLst>
          </p:cNvPr>
          <p:cNvSpPr>
            <a:spLocks noGrp="1"/>
          </p:cNvSpPr>
          <p:nvPr>
            <p:ph type="title"/>
          </p:nvPr>
        </p:nvSpPr>
        <p:spPr/>
        <p:txBody>
          <a:bodyPr/>
          <a:lstStyle/>
          <a:p>
            <a:r>
              <a:rPr lang="en-US" dirty="0"/>
              <a:t>	</a:t>
            </a:r>
          </a:p>
        </p:txBody>
      </p:sp>
      <p:sp>
        <p:nvSpPr>
          <p:cNvPr id="3" name="Text Placeholder 2">
            <a:extLst>
              <a:ext uri="{FF2B5EF4-FFF2-40B4-BE49-F238E27FC236}">
                <a16:creationId xmlns:a16="http://schemas.microsoft.com/office/drawing/2014/main" id="{959E9381-6CB7-6C5D-62C7-DAF09F36E9F4}"/>
              </a:ext>
            </a:extLst>
          </p:cNvPr>
          <p:cNvSpPr>
            <a:spLocks noGrp="1"/>
          </p:cNvSpPr>
          <p:nvPr>
            <p:ph type="body" idx="1"/>
          </p:nvPr>
        </p:nvSpPr>
        <p:spPr/>
        <p:txBody>
          <a:bodyPr/>
          <a:lstStyle/>
          <a:p>
            <a:r>
              <a:rPr lang="en-US" dirty="0"/>
              <a:t>Press Run Speeds</a:t>
            </a:r>
          </a:p>
          <a:p>
            <a:endParaRPr lang="en-US" dirty="0"/>
          </a:p>
          <a:p>
            <a:pPr marL="0" indent="0">
              <a:buNone/>
            </a:pPr>
            <a:endParaRPr lang="en-US" dirty="0"/>
          </a:p>
        </p:txBody>
      </p:sp>
      <p:pic>
        <p:nvPicPr>
          <p:cNvPr id="5" name="Picture 4">
            <a:extLst>
              <a:ext uri="{FF2B5EF4-FFF2-40B4-BE49-F238E27FC236}">
                <a16:creationId xmlns:a16="http://schemas.microsoft.com/office/drawing/2014/main" id="{5CF92604-B899-0F09-9A03-E1E4F60531F1}"/>
              </a:ext>
            </a:extLst>
          </p:cNvPr>
          <p:cNvPicPr>
            <a:picLocks noChangeAspect="1"/>
          </p:cNvPicPr>
          <p:nvPr/>
        </p:nvPicPr>
        <p:blipFill>
          <a:blip r:embed="rId3"/>
          <a:stretch>
            <a:fillRect/>
          </a:stretch>
        </p:blipFill>
        <p:spPr>
          <a:xfrm>
            <a:off x="806433" y="2166426"/>
            <a:ext cx="7991475" cy="4029075"/>
          </a:xfrm>
          <a:prstGeom prst="rect">
            <a:avLst/>
          </a:prstGeom>
        </p:spPr>
      </p:pic>
    </p:spTree>
    <p:extLst>
      <p:ext uri="{BB962C8B-B14F-4D97-AF65-F5344CB8AC3E}">
        <p14:creationId xmlns:p14="http://schemas.microsoft.com/office/powerpoint/2010/main" val="250389410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D77DB-05D6-9236-4994-00258CE8BC2B}"/>
              </a:ext>
            </a:extLst>
          </p:cNvPr>
          <p:cNvSpPr>
            <a:spLocks noGrp="1"/>
          </p:cNvSpPr>
          <p:nvPr>
            <p:ph type="title"/>
          </p:nvPr>
        </p:nvSpPr>
        <p:spPr/>
        <p:txBody>
          <a:bodyPr>
            <a:normAutofit fontScale="90000"/>
          </a:bodyPr>
          <a:lstStyle/>
          <a:p>
            <a:br>
              <a:rPr lang="en-US" dirty="0"/>
            </a:br>
            <a:br>
              <a:rPr lang="en-US" dirty="0"/>
            </a:br>
            <a:br>
              <a:rPr lang="en-US" dirty="0"/>
            </a:br>
            <a:r>
              <a:rPr lang="en-US" dirty="0"/>
              <a:t>									</a:t>
            </a:r>
          </a:p>
        </p:txBody>
      </p:sp>
      <p:sp>
        <p:nvSpPr>
          <p:cNvPr id="3" name="Text Placeholder 2">
            <a:extLst>
              <a:ext uri="{FF2B5EF4-FFF2-40B4-BE49-F238E27FC236}">
                <a16:creationId xmlns:a16="http://schemas.microsoft.com/office/drawing/2014/main" id="{332D416A-098C-D6E2-A777-5F3E2B5F13B9}"/>
              </a:ext>
            </a:extLst>
          </p:cNvPr>
          <p:cNvSpPr>
            <a:spLocks noGrp="1"/>
          </p:cNvSpPr>
          <p:nvPr>
            <p:ph type="body" idx="1"/>
          </p:nvPr>
        </p:nvSpPr>
        <p:spPr>
          <a:xfrm>
            <a:off x="795421" y="1576899"/>
            <a:ext cx="8456546" cy="5413836"/>
          </a:xfrm>
        </p:spPr>
        <p:txBody>
          <a:bodyPr/>
          <a:lstStyle/>
          <a:p>
            <a:r>
              <a:rPr lang="en-US" dirty="0"/>
              <a:t>Example of Press Check Modifier																																																		</a:t>
            </a:r>
          </a:p>
          <a:p>
            <a:r>
              <a:rPr lang="en-US" dirty="0"/>
              <a:t>Example of Stitcher Modifier</a:t>
            </a:r>
          </a:p>
          <a:p>
            <a:endParaRPr lang="en-US" dirty="0"/>
          </a:p>
        </p:txBody>
      </p:sp>
      <p:pic>
        <p:nvPicPr>
          <p:cNvPr id="5" name="Picture 4">
            <a:extLst>
              <a:ext uri="{FF2B5EF4-FFF2-40B4-BE49-F238E27FC236}">
                <a16:creationId xmlns:a16="http://schemas.microsoft.com/office/drawing/2014/main" id="{F439EE03-9932-D84E-DF29-741DA761C3FB}"/>
              </a:ext>
            </a:extLst>
          </p:cNvPr>
          <p:cNvPicPr>
            <a:picLocks noChangeAspect="1"/>
          </p:cNvPicPr>
          <p:nvPr/>
        </p:nvPicPr>
        <p:blipFill>
          <a:blip r:embed="rId3"/>
          <a:stretch>
            <a:fillRect/>
          </a:stretch>
        </p:blipFill>
        <p:spPr>
          <a:xfrm>
            <a:off x="806433" y="2286001"/>
            <a:ext cx="7198205" cy="1600200"/>
          </a:xfrm>
          <a:prstGeom prst="rect">
            <a:avLst/>
          </a:prstGeom>
        </p:spPr>
      </p:pic>
      <p:pic>
        <p:nvPicPr>
          <p:cNvPr id="7" name="Picture 6">
            <a:extLst>
              <a:ext uri="{FF2B5EF4-FFF2-40B4-BE49-F238E27FC236}">
                <a16:creationId xmlns:a16="http://schemas.microsoft.com/office/drawing/2014/main" id="{24879871-AB83-B374-1191-4D7D4E6A4B52}"/>
              </a:ext>
            </a:extLst>
          </p:cNvPr>
          <p:cNvPicPr>
            <a:picLocks noChangeAspect="1"/>
          </p:cNvPicPr>
          <p:nvPr/>
        </p:nvPicPr>
        <p:blipFill>
          <a:blip r:embed="rId4"/>
          <a:stretch>
            <a:fillRect/>
          </a:stretch>
        </p:blipFill>
        <p:spPr>
          <a:xfrm>
            <a:off x="795421" y="4818066"/>
            <a:ext cx="5838825" cy="1962150"/>
          </a:xfrm>
          <a:prstGeom prst="rect">
            <a:avLst/>
          </a:prstGeom>
        </p:spPr>
      </p:pic>
    </p:spTree>
    <p:extLst>
      <p:ext uri="{BB962C8B-B14F-4D97-AF65-F5344CB8AC3E}">
        <p14:creationId xmlns:p14="http://schemas.microsoft.com/office/powerpoint/2010/main" val="4494814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Double-click to edit"/>
          <p:cNvSpPr txBox="1">
            <a:spLocks noGrp="1"/>
          </p:cNvSpPr>
          <p:nvPr>
            <p:ph type="title"/>
          </p:nvPr>
        </p:nvSpPr>
        <p:spPr>
          <a:prstGeom prst="rect">
            <a:avLst/>
          </a:prstGeom>
        </p:spPr>
        <p:txBody>
          <a:bodyPr>
            <a:normAutofit/>
          </a:bodyPr>
          <a:lstStyle/>
          <a:p>
            <a:r>
              <a:rPr lang="en-US" sz="2989" dirty="0"/>
              <a:t>How Estimating receives information from Sales</a:t>
            </a:r>
            <a:endParaRPr sz="2989" dirty="0"/>
          </a:p>
        </p:txBody>
      </p:sp>
      <p:sp>
        <p:nvSpPr>
          <p:cNvPr id="274" name="Double-click to edit"/>
          <p:cNvSpPr txBox="1">
            <a:spLocks noGrp="1"/>
          </p:cNvSpPr>
          <p:nvPr>
            <p:ph type="body" idx="1"/>
          </p:nvPr>
        </p:nvSpPr>
        <p:spPr>
          <a:prstGeom prst="rect">
            <a:avLst/>
          </a:prstGeom>
        </p:spPr>
        <p:txBody>
          <a:bodyPr>
            <a:normAutofit fontScale="92500" lnSpcReduction="10000"/>
          </a:bodyPr>
          <a:lstStyle/>
          <a:p>
            <a:r>
              <a:rPr lang="en-US" b="1" dirty="0"/>
              <a:t>Sales enters quote information in ENPOINTE </a:t>
            </a:r>
            <a:r>
              <a:rPr lang="en-US" b="1" dirty="0" err="1"/>
              <a:t>ehub</a:t>
            </a:r>
            <a:r>
              <a:rPr lang="en-US" b="1" dirty="0"/>
              <a:t> Sales Portal.</a:t>
            </a:r>
          </a:p>
          <a:p>
            <a:r>
              <a:rPr lang="en-US" b="1" dirty="0"/>
              <a:t>RFE is then submitted by Sales which is then received by the Estimating Portal/Work Queue</a:t>
            </a:r>
          </a:p>
          <a:p>
            <a:r>
              <a:rPr lang="en-US" b="1" dirty="0"/>
              <a:t>RFE’s are then assigned by Manager (or lead in their absence) to a specific Estimator to work on.  This is based on current workload or previous association with project.</a:t>
            </a:r>
          </a:p>
          <a:p>
            <a:r>
              <a:rPr lang="en-US" b="1" dirty="0"/>
              <a:t>Sales is responsible for giving accurate information to Estimating.</a:t>
            </a:r>
          </a:p>
          <a:p>
            <a:r>
              <a:rPr lang="en-US" b="1" dirty="0"/>
              <a:t>Estimating will ask Sales for clarification if there are any discrepancies or missing information</a:t>
            </a:r>
          </a:p>
          <a:p>
            <a:r>
              <a:rPr lang="en-US" b="1" dirty="0"/>
              <a:t>Demonstration of entry in Print Stream of sample RFE</a:t>
            </a:r>
            <a:endParaRPr b="1" dirty="0"/>
          </a:p>
        </p:txBody>
      </p:sp>
    </p:spTree>
    <p:extLst>
      <p:ext uri="{BB962C8B-B14F-4D97-AF65-F5344CB8AC3E}">
        <p14:creationId xmlns:p14="http://schemas.microsoft.com/office/powerpoint/2010/main" val="21798279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Double-click to edit"/>
          <p:cNvSpPr txBox="1">
            <a:spLocks noGrp="1"/>
          </p:cNvSpPr>
          <p:nvPr>
            <p:ph type="title"/>
          </p:nvPr>
        </p:nvSpPr>
        <p:spPr>
          <a:prstGeom prst="rect">
            <a:avLst/>
          </a:prstGeom>
        </p:spPr>
        <p:txBody>
          <a:bodyPr>
            <a:normAutofit fontScale="90000"/>
          </a:bodyPr>
          <a:lstStyle/>
          <a:p>
            <a:r>
              <a:rPr lang="en-US" sz="2989" dirty="0"/>
              <a:t>What am I seeing when I look at an Estimate or Job</a:t>
            </a:r>
            <a:endParaRPr sz="2989" dirty="0"/>
          </a:p>
        </p:txBody>
      </p:sp>
      <p:sp>
        <p:nvSpPr>
          <p:cNvPr id="274" name="Double-click to edit"/>
          <p:cNvSpPr txBox="1">
            <a:spLocks noGrp="1"/>
          </p:cNvSpPr>
          <p:nvPr>
            <p:ph type="body" idx="1"/>
          </p:nvPr>
        </p:nvSpPr>
        <p:spPr>
          <a:prstGeom prst="rect">
            <a:avLst/>
          </a:prstGeom>
        </p:spPr>
        <p:txBody>
          <a:bodyPr/>
          <a:lstStyle/>
          <a:p>
            <a:r>
              <a:rPr lang="en-US" b="1" dirty="0"/>
              <a:t>Top sheet of Estimate:  Synopsis of Material &amp; Labor in the estimate detail</a:t>
            </a:r>
          </a:p>
          <a:p>
            <a:r>
              <a:rPr lang="en-US" b="1" dirty="0"/>
              <a:t>Itemization of functions:  Pre-Press, Paper, Press, Finishing and Component </a:t>
            </a:r>
            <a:r>
              <a:rPr lang="en-US" b="1"/>
              <a:t>Finishing.</a:t>
            </a:r>
            <a:endParaRPr lang="en-US" b="1" dirty="0"/>
          </a:p>
          <a:p>
            <a:endParaRPr b="1" dirty="0"/>
          </a:p>
        </p:txBody>
      </p:sp>
    </p:spTree>
    <p:extLst>
      <p:ext uri="{BB962C8B-B14F-4D97-AF65-F5344CB8AC3E}">
        <p14:creationId xmlns:p14="http://schemas.microsoft.com/office/powerpoint/2010/main" val="222330323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Double-click to edit"/>
          <p:cNvSpPr txBox="1">
            <a:spLocks noGrp="1"/>
          </p:cNvSpPr>
          <p:nvPr>
            <p:ph type="title"/>
          </p:nvPr>
        </p:nvSpPr>
        <p:spPr>
          <a:prstGeom prst="rect">
            <a:avLst/>
          </a:prstGeom>
        </p:spPr>
        <p:txBody>
          <a:bodyPr>
            <a:normAutofit/>
          </a:bodyPr>
          <a:lstStyle/>
          <a:p>
            <a:r>
              <a:rPr lang="en-US" sz="2989" dirty="0"/>
              <a:t>This was great! – I want to Learn More!!</a:t>
            </a:r>
            <a:endParaRPr sz="2989" dirty="0"/>
          </a:p>
        </p:txBody>
      </p:sp>
      <p:sp>
        <p:nvSpPr>
          <p:cNvPr id="274" name="Double-click to edit"/>
          <p:cNvSpPr txBox="1">
            <a:spLocks noGrp="1"/>
          </p:cNvSpPr>
          <p:nvPr>
            <p:ph type="body" idx="1"/>
          </p:nvPr>
        </p:nvSpPr>
        <p:spPr>
          <a:prstGeom prst="rect">
            <a:avLst/>
          </a:prstGeom>
        </p:spPr>
        <p:txBody>
          <a:bodyPr>
            <a:normAutofit fontScale="92500" lnSpcReduction="10000"/>
          </a:bodyPr>
          <a:lstStyle/>
          <a:p>
            <a:r>
              <a:rPr lang="en-US" b="1" dirty="0"/>
              <a:t>Suggest follow up with individuals to further understand Print Stream.</a:t>
            </a:r>
          </a:p>
          <a:p>
            <a:r>
              <a:rPr lang="en-US" b="1" dirty="0"/>
              <a:t>Accounting may want further information on Master Files Print and how the coding relates between estimating and activities.</a:t>
            </a:r>
          </a:p>
          <a:p>
            <a:r>
              <a:rPr lang="en-US" b="1" dirty="0"/>
              <a:t>Production would benefit in learning more about pulling up current jobs and looking at these in the estimating mode to see further details.</a:t>
            </a:r>
          </a:p>
          <a:p>
            <a:r>
              <a:rPr lang="en-US" b="1" dirty="0"/>
              <a:t>Production may want to further their knowledge to know how to calculate costs associated with changes between estimating and production.</a:t>
            </a:r>
          </a:p>
          <a:p>
            <a:r>
              <a:rPr lang="en-US" b="1" dirty="0"/>
              <a:t>Note that although we’ve not touched on the Lettershop side of estimating that could also be done on an individual basis.</a:t>
            </a:r>
          </a:p>
          <a:p>
            <a:endParaRPr lang="en-US" b="1" dirty="0"/>
          </a:p>
          <a:p>
            <a:endParaRPr b="1" dirty="0"/>
          </a:p>
        </p:txBody>
      </p:sp>
    </p:spTree>
    <p:extLst>
      <p:ext uri="{BB962C8B-B14F-4D97-AF65-F5344CB8AC3E}">
        <p14:creationId xmlns:p14="http://schemas.microsoft.com/office/powerpoint/2010/main" val="166094482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Thank You."/>
          <p:cNvSpPr txBox="1">
            <a:spLocks noGrp="1"/>
          </p:cNvSpPr>
          <p:nvPr>
            <p:ph type="title"/>
          </p:nvPr>
        </p:nvSpPr>
        <p:spPr>
          <a:xfrm>
            <a:off x="522268" y="2135303"/>
            <a:ext cx="9013866" cy="1626429"/>
          </a:xfrm>
          <a:prstGeom prst="rect">
            <a:avLst/>
          </a:prstGeom>
        </p:spPr>
        <p:txBody>
          <a:bodyPr/>
          <a:lstStyle>
            <a:lvl1pPr>
              <a:defRPr spc="100"/>
            </a:lvl1pPr>
          </a:lstStyle>
          <a:p>
            <a:r>
              <a:rPr dirty="0"/>
              <a:t>Thank You.</a:t>
            </a:r>
          </a:p>
        </p:txBody>
      </p:sp>
      <p:sp>
        <p:nvSpPr>
          <p:cNvPr id="313" name="Full Name Here…"/>
          <p:cNvSpPr txBox="1">
            <a:spLocks noGrp="1"/>
          </p:cNvSpPr>
          <p:nvPr>
            <p:ph type="body" sz="quarter" idx="1"/>
          </p:nvPr>
        </p:nvSpPr>
        <p:spPr>
          <a:prstGeom prst="rect">
            <a:avLst/>
          </a:prstGeom>
        </p:spPr>
        <p:txBody>
          <a:bodyPr/>
          <a:lstStyle/>
          <a:p>
            <a:r>
              <a:rPr lang="en-US" dirty="0"/>
              <a:t>Brian Norman &amp; Elsa Keil</a:t>
            </a:r>
          </a:p>
          <a:p>
            <a:r>
              <a:rPr lang="en-US" dirty="0"/>
              <a:t>  We’re here to help!</a:t>
            </a: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Double-click to edit"/>
          <p:cNvSpPr txBox="1">
            <a:spLocks noGrp="1"/>
          </p:cNvSpPr>
          <p:nvPr>
            <p:ph type="title"/>
          </p:nvPr>
        </p:nvSpPr>
        <p:spPr>
          <a:xfrm>
            <a:off x="284480" y="225240"/>
            <a:ext cx="10174096" cy="959950"/>
          </a:xfrm>
          <a:prstGeom prst="rect">
            <a:avLst/>
          </a:prstGeom>
        </p:spPr>
        <p:txBody>
          <a:bodyPr>
            <a:normAutofit/>
          </a:bodyPr>
          <a:lstStyle/>
          <a:p>
            <a:r>
              <a:rPr lang="en-US" sz="2989" dirty="0"/>
              <a:t>What Equipment is chosen for estimates and why? – Overview of Process</a:t>
            </a:r>
            <a:endParaRPr sz="2989" dirty="0"/>
          </a:p>
        </p:txBody>
      </p:sp>
      <p:sp>
        <p:nvSpPr>
          <p:cNvPr id="268" name="Double-click to edit"/>
          <p:cNvSpPr txBox="1">
            <a:spLocks noGrp="1"/>
          </p:cNvSpPr>
          <p:nvPr>
            <p:ph type="body" idx="1"/>
          </p:nvPr>
        </p:nvSpPr>
        <p:spPr>
          <a:prstGeom prst="rect">
            <a:avLst/>
          </a:prstGeom>
        </p:spPr>
        <p:txBody>
          <a:bodyPr/>
          <a:lstStyle/>
          <a:p>
            <a:pPr marL="366075" indent="-366075">
              <a:buFont typeface="Wingdings" panose="05000000000000000000" pitchFamily="2" charset="2"/>
              <a:buChar char="§"/>
            </a:pPr>
            <a:r>
              <a:rPr lang="en-US" b="1" dirty="0"/>
              <a:t>Estimating Team represents over 100 years in print industry	</a:t>
            </a:r>
          </a:p>
          <a:p>
            <a:pPr marL="366075" indent="-366075">
              <a:buFont typeface="Wingdings" panose="05000000000000000000" pitchFamily="2" charset="2"/>
              <a:buChar char="§"/>
            </a:pPr>
            <a:r>
              <a:rPr lang="en-US" b="1" dirty="0"/>
              <a:t>Specification Sheets  --  Gives parameters on production equipment.  Includes size minimums/maximums, grain directions if needed, equipment capabilities (i.e. pockets on equipment) and detailed information on what is included on that equipment (helpers, etc.).</a:t>
            </a:r>
          </a:p>
          <a:p>
            <a:pPr marL="366075" indent="-366075">
              <a:buFont typeface="Wingdings" panose="05000000000000000000" pitchFamily="2" charset="2"/>
              <a:buChar char="§"/>
            </a:pPr>
            <a:r>
              <a:rPr lang="en-US" b="1" dirty="0"/>
              <a:t>With the above as given – estimators review information and assess what production method best suits the project.  </a:t>
            </a:r>
          </a:p>
          <a:p>
            <a:pPr lvl="4"/>
            <a:endParaRPr lang="en-US"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Double-click to edit"/>
          <p:cNvSpPr txBox="1">
            <a:spLocks noGrp="1"/>
          </p:cNvSpPr>
          <p:nvPr>
            <p:ph type="title"/>
          </p:nvPr>
        </p:nvSpPr>
        <p:spPr>
          <a:prstGeom prst="rect">
            <a:avLst/>
          </a:prstGeom>
        </p:spPr>
        <p:txBody>
          <a:bodyPr>
            <a:normAutofit/>
          </a:bodyPr>
          <a:lstStyle/>
          <a:p>
            <a:r>
              <a:rPr lang="en-US" sz="2989" dirty="0"/>
              <a:t>How do we know Spec Sheets are accurate.</a:t>
            </a:r>
          </a:p>
        </p:txBody>
      </p:sp>
      <p:sp>
        <p:nvSpPr>
          <p:cNvPr id="274" name="Double-click to edit"/>
          <p:cNvSpPr txBox="1">
            <a:spLocks noGrp="1"/>
          </p:cNvSpPr>
          <p:nvPr>
            <p:ph type="body" idx="1"/>
          </p:nvPr>
        </p:nvSpPr>
        <p:spPr>
          <a:prstGeom prst="rect">
            <a:avLst/>
          </a:prstGeom>
        </p:spPr>
        <p:txBody>
          <a:bodyPr/>
          <a:lstStyle/>
          <a:p>
            <a:r>
              <a:rPr lang="en-US" b="1" dirty="0"/>
              <a:t>Original specification sheets were based on original equipment specifications and historical data from production.</a:t>
            </a:r>
          </a:p>
          <a:p>
            <a:r>
              <a:rPr lang="en-US" b="1" dirty="0"/>
              <a:t>Any changes to equipment capabilities (i.e. number of pockets, size minimum/maximum) must be updated on the Spec Sheet by the “Owner” of the sheet then reviewed and approved.</a:t>
            </a:r>
          </a:p>
          <a:p>
            <a:r>
              <a:rPr lang="en-US" b="1" dirty="0"/>
              <a:t>Note:  These are internally controlled forms and proper SOP must be followed.</a:t>
            </a:r>
          </a:p>
        </p:txBody>
      </p:sp>
    </p:spTree>
    <p:extLst>
      <p:ext uri="{BB962C8B-B14F-4D97-AF65-F5344CB8AC3E}">
        <p14:creationId xmlns:p14="http://schemas.microsoft.com/office/powerpoint/2010/main" val="203903874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9A5E7-0BDD-6017-A2BE-D672F5B67CD4}"/>
              </a:ext>
            </a:extLst>
          </p:cNvPr>
          <p:cNvSpPr>
            <a:spLocks noGrp="1"/>
          </p:cNvSpPr>
          <p:nvPr>
            <p:ph type="title"/>
          </p:nvPr>
        </p:nvSpPr>
        <p:spPr/>
        <p:txBody>
          <a:bodyPr/>
          <a:lstStyle/>
          <a:p>
            <a:r>
              <a:rPr lang="en-US" dirty="0"/>
              <a:t>Specification Sheet:</a:t>
            </a:r>
          </a:p>
        </p:txBody>
      </p:sp>
      <p:sp>
        <p:nvSpPr>
          <p:cNvPr id="3" name="Text Placeholder 2">
            <a:extLst>
              <a:ext uri="{FF2B5EF4-FFF2-40B4-BE49-F238E27FC236}">
                <a16:creationId xmlns:a16="http://schemas.microsoft.com/office/drawing/2014/main" id="{3A9103C2-FB19-6C88-C4F5-8827D7D9EB4C}"/>
              </a:ext>
            </a:extLst>
          </p:cNvPr>
          <p:cNvSpPr>
            <a:spLocks noGrp="1"/>
          </p:cNvSpPr>
          <p:nvPr>
            <p:ph type="body" idx="1"/>
          </p:nvPr>
        </p:nvSpPr>
        <p:spPr/>
        <p:txBody>
          <a:bodyPr/>
          <a:lstStyle/>
          <a:p>
            <a:r>
              <a:rPr lang="en-US" dirty="0"/>
              <a:t>Found on Intranet:  Quality – Departments – Estimating</a:t>
            </a:r>
          </a:p>
          <a:p>
            <a:pPr marL="0" indent="0">
              <a:buNone/>
            </a:pPr>
            <a:r>
              <a:rPr lang="en-US" dirty="0"/>
              <a:t>	Then Specification Sheets Tab</a:t>
            </a:r>
          </a:p>
          <a:p>
            <a:pPr marL="0" indent="0">
              <a:buNone/>
            </a:pPr>
            <a:endParaRPr lang="en-US" dirty="0"/>
          </a:p>
          <a:p>
            <a:endParaRPr lang="en-US" dirty="0"/>
          </a:p>
        </p:txBody>
      </p:sp>
      <p:sp>
        <p:nvSpPr>
          <p:cNvPr id="6" name="Rectangle 5">
            <a:extLst>
              <a:ext uri="{FF2B5EF4-FFF2-40B4-BE49-F238E27FC236}">
                <a16:creationId xmlns:a16="http://schemas.microsoft.com/office/drawing/2014/main" id="{85FEA80F-D9D1-E3B4-EEB0-C07BC656D1F9}"/>
              </a:ext>
            </a:extLst>
          </p:cNvPr>
          <p:cNvSpPr/>
          <p:nvPr/>
        </p:nvSpPr>
        <p:spPr>
          <a:xfrm>
            <a:off x="1061884" y="320593"/>
            <a:ext cx="5161935" cy="343084"/>
          </a:xfrm>
          <a:prstGeom prst="rect">
            <a:avLst/>
          </a:prstGeom>
          <a:solidFill>
            <a:schemeClr val="accent2"/>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10" name="Picture 9">
            <a:extLst>
              <a:ext uri="{FF2B5EF4-FFF2-40B4-BE49-F238E27FC236}">
                <a16:creationId xmlns:a16="http://schemas.microsoft.com/office/drawing/2014/main" id="{1593D9EA-B881-3652-5FBC-8310BE3E48F1}"/>
              </a:ext>
            </a:extLst>
          </p:cNvPr>
          <p:cNvPicPr>
            <a:picLocks noChangeAspect="1"/>
          </p:cNvPicPr>
          <p:nvPr/>
        </p:nvPicPr>
        <p:blipFill>
          <a:blip r:embed="rId3"/>
          <a:stretch>
            <a:fillRect/>
          </a:stretch>
        </p:blipFill>
        <p:spPr>
          <a:xfrm>
            <a:off x="795421" y="2508158"/>
            <a:ext cx="7854477" cy="3833650"/>
          </a:xfrm>
          <a:prstGeom prst="rect">
            <a:avLst/>
          </a:prstGeom>
        </p:spPr>
      </p:pic>
    </p:spTree>
    <p:extLst>
      <p:ext uri="{BB962C8B-B14F-4D97-AF65-F5344CB8AC3E}">
        <p14:creationId xmlns:p14="http://schemas.microsoft.com/office/powerpoint/2010/main" val="119870263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E7E6-F05D-B845-0F36-A706C99B8FA3}"/>
              </a:ext>
            </a:extLst>
          </p:cNvPr>
          <p:cNvSpPr>
            <a:spLocks noGrp="1"/>
          </p:cNvSpPr>
          <p:nvPr>
            <p:ph type="title"/>
          </p:nvPr>
        </p:nvSpPr>
        <p:spPr/>
        <p:txBody>
          <a:bodyPr/>
          <a:lstStyle/>
          <a:p>
            <a:r>
              <a:rPr lang="en-US" dirty="0"/>
              <a:t>Fuego Example Sheet</a:t>
            </a:r>
          </a:p>
        </p:txBody>
      </p:sp>
      <p:sp>
        <p:nvSpPr>
          <p:cNvPr id="3" name="Text Placeholder 2">
            <a:extLst>
              <a:ext uri="{FF2B5EF4-FFF2-40B4-BE49-F238E27FC236}">
                <a16:creationId xmlns:a16="http://schemas.microsoft.com/office/drawing/2014/main" id="{64637DED-3131-1636-0042-FF8E0B2BD656}"/>
              </a:ext>
            </a:extLst>
          </p:cNvPr>
          <p:cNvSpPr>
            <a:spLocks noGrp="1"/>
          </p:cNvSpPr>
          <p:nvPr>
            <p:ph type="body" idx="1"/>
          </p:nvPr>
        </p:nvSpPr>
        <p:spPr>
          <a:xfrm>
            <a:off x="103239" y="1576899"/>
            <a:ext cx="9148728" cy="5010311"/>
          </a:xfrm>
        </p:spPr>
        <p:txBody>
          <a:bodyPr/>
          <a:lstStyle/>
          <a:p>
            <a:r>
              <a:rPr lang="en-US" b="1" dirty="0">
                <a:hlinkClick r:id="rId3" action="ppaction://hlinkfile"/>
              </a:rPr>
              <a:t>Fuego-Plow-Fold-Only Example Spec Sheet.pdf</a:t>
            </a:r>
            <a:endParaRPr lang="en-US" b="1" dirty="0"/>
          </a:p>
          <a:p>
            <a:endParaRPr lang="en-US" b="1" dirty="0"/>
          </a:p>
          <a:p>
            <a:endParaRPr lang="en-US" dirty="0"/>
          </a:p>
          <a:p>
            <a:endParaRPr lang="en-US" dirty="0"/>
          </a:p>
        </p:txBody>
      </p:sp>
      <p:pic>
        <p:nvPicPr>
          <p:cNvPr id="7" name="Picture 6">
            <a:extLst>
              <a:ext uri="{FF2B5EF4-FFF2-40B4-BE49-F238E27FC236}">
                <a16:creationId xmlns:a16="http://schemas.microsoft.com/office/drawing/2014/main" id="{57BC4AAB-47EC-B5AE-BD33-A48C26D62E69}"/>
              </a:ext>
            </a:extLst>
          </p:cNvPr>
          <p:cNvPicPr>
            <a:picLocks noChangeAspect="1"/>
          </p:cNvPicPr>
          <p:nvPr/>
        </p:nvPicPr>
        <p:blipFill>
          <a:blip r:embed="rId4"/>
          <a:stretch>
            <a:fillRect/>
          </a:stretch>
        </p:blipFill>
        <p:spPr>
          <a:xfrm>
            <a:off x="693788" y="2103239"/>
            <a:ext cx="7140190" cy="4483971"/>
          </a:xfrm>
          <a:prstGeom prst="rect">
            <a:avLst/>
          </a:prstGeom>
        </p:spPr>
      </p:pic>
    </p:spTree>
    <p:extLst>
      <p:ext uri="{BB962C8B-B14F-4D97-AF65-F5344CB8AC3E}">
        <p14:creationId xmlns:p14="http://schemas.microsoft.com/office/powerpoint/2010/main" val="251615926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EE69B-4691-ABC6-44E2-A48D15CF8AED}"/>
              </a:ext>
            </a:extLst>
          </p:cNvPr>
          <p:cNvSpPr>
            <a:spLocks noGrp="1"/>
          </p:cNvSpPr>
          <p:nvPr>
            <p:ph type="title"/>
          </p:nvPr>
        </p:nvSpPr>
        <p:spPr/>
        <p:txBody>
          <a:bodyPr/>
          <a:lstStyle/>
          <a:p>
            <a:r>
              <a:rPr lang="en-US" dirty="0"/>
              <a:t>Fuego Spec Sheet - Continued</a:t>
            </a:r>
          </a:p>
        </p:txBody>
      </p:sp>
      <p:pic>
        <p:nvPicPr>
          <p:cNvPr id="5" name="Picture 4">
            <a:extLst>
              <a:ext uri="{FF2B5EF4-FFF2-40B4-BE49-F238E27FC236}">
                <a16:creationId xmlns:a16="http://schemas.microsoft.com/office/drawing/2014/main" id="{BDEB82DB-A0AF-C2F2-4097-E747B75C015F}"/>
              </a:ext>
            </a:extLst>
          </p:cNvPr>
          <p:cNvPicPr>
            <a:picLocks noChangeAspect="1"/>
          </p:cNvPicPr>
          <p:nvPr/>
        </p:nvPicPr>
        <p:blipFill>
          <a:blip r:embed="rId3"/>
          <a:stretch>
            <a:fillRect/>
          </a:stretch>
        </p:blipFill>
        <p:spPr>
          <a:xfrm>
            <a:off x="835930" y="1694886"/>
            <a:ext cx="7318081" cy="5241208"/>
          </a:xfrm>
          <a:prstGeom prst="rect">
            <a:avLst/>
          </a:prstGeom>
        </p:spPr>
      </p:pic>
    </p:spTree>
    <p:extLst>
      <p:ext uri="{BB962C8B-B14F-4D97-AF65-F5344CB8AC3E}">
        <p14:creationId xmlns:p14="http://schemas.microsoft.com/office/powerpoint/2010/main" val="197179705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E7E6-F05D-B845-0F36-A706C99B8FA3}"/>
              </a:ext>
            </a:extLst>
          </p:cNvPr>
          <p:cNvSpPr>
            <a:spLocks noGrp="1"/>
          </p:cNvSpPr>
          <p:nvPr>
            <p:ph type="title"/>
          </p:nvPr>
        </p:nvSpPr>
        <p:spPr/>
        <p:txBody>
          <a:bodyPr/>
          <a:lstStyle/>
          <a:p>
            <a:r>
              <a:rPr lang="en-US" dirty="0"/>
              <a:t>Stitcher Example Sheet</a:t>
            </a:r>
          </a:p>
        </p:txBody>
      </p:sp>
      <p:sp>
        <p:nvSpPr>
          <p:cNvPr id="3" name="Text Placeholder 2">
            <a:extLst>
              <a:ext uri="{FF2B5EF4-FFF2-40B4-BE49-F238E27FC236}">
                <a16:creationId xmlns:a16="http://schemas.microsoft.com/office/drawing/2014/main" id="{64637DED-3131-1636-0042-FF8E0B2BD656}"/>
              </a:ext>
            </a:extLst>
          </p:cNvPr>
          <p:cNvSpPr>
            <a:spLocks noGrp="1"/>
          </p:cNvSpPr>
          <p:nvPr>
            <p:ph type="body" idx="1"/>
          </p:nvPr>
        </p:nvSpPr>
        <p:spPr>
          <a:xfrm>
            <a:off x="103239" y="1576899"/>
            <a:ext cx="9148728" cy="5010311"/>
          </a:xfrm>
        </p:spPr>
        <p:txBody>
          <a:bodyPr/>
          <a:lstStyle/>
          <a:p>
            <a:r>
              <a:rPr lang="en-US" b="1" dirty="0">
                <a:hlinkClick r:id="rId3" action="ppaction://hlinkfile"/>
              </a:rPr>
              <a:t>Stitcher Example Spec Sheet.pdf</a:t>
            </a:r>
            <a:endParaRPr lang="en-US" b="1" dirty="0"/>
          </a:p>
          <a:p>
            <a:endParaRPr lang="en-US" dirty="0"/>
          </a:p>
          <a:p>
            <a:endParaRPr lang="en-US" dirty="0"/>
          </a:p>
        </p:txBody>
      </p:sp>
      <p:pic>
        <p:nvPicPr>
          <p:cNvPr id="5" name="Picture 4">
            <a:extLst>
              <a:ext uri="{FF2B5EF4-FFF2-40B4-BE49-F238E27FC236}">
                <a16:creationId xmlns:a16="http://schemas.microsoft.com/office/drawing/2014/main" id="{06172A50-0213-537C-38D7-D1D5B48EA635}"/>
              </a:ext>
            </a:extLst>
          </p:cNvPr>
          <p:cNvPicPr>
            <a:picLocks noChangeAspect="1"/>
          </p:cNvPicPr>
          <p:nvPr/>
        </p:nvPicPr>
        <p:blipFill>
          <a:blip r:embed="rId4"/>
          <a:stretch>
            <a:fillRect/>
          </a:stretch>
        </p:blipFill>
        <p:spPr>
          <a:xfrm>
            <a:off x="806433" y="2078447"/>
            <a:ext cx="6772275" cy="4352925"/>
          </a:xfrm>
          <a:prstGeom prst="rect">
            <a:avLst/>
          </a:prstGeom>
        </p:spPr>
      </p:pic>
    </p:spTree>
    <p:extLst>
      <p:ext uri="{BB962C8B-B14F-4D97-AF65-F5344CB8AC3E}">
        <p14:creationId xmlns:p14="http://schemas.microsoft.com/office/powerpoint/2010/main" val="114446644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3E7B0-372D-5830-4390-ACFD5F7B4D56}"/>
              </a:ext>
            </a:extLst>
          </p:cNvPr>
          <p:cNvSpPr>
            <a:spLocks noGrp="1"/>
          </p:cNvSpPr>
          <p:nvPr>
            <p:ph type="title"/>
          </p:nvPr>
        </p:nvSpPr>
        <p:spPr/>
        <p:txBody>
          <a:bodyPr/>
          <a:lstStyle/>
          <a:p>
            <a:r>
              <a:rPr lang="en-US" dirty="0"/>
              <a:t>Stitcher Spec Sheet - Continued</a:t>
            </a:r>
          </a:p>
        </p:txBody>
      </p:sp>
      <p:pic>
        <p:nvPicPr>
          <p:cNvPr id="5" name="Picture 4">
            <a:extLst>
              <a:ext uri="{FF2B5EF4-FFF2-40B4-BE49-F238E27FC236}">
                <a16:creationId xmlns:a16="http://schemas.microsoft.com/office/drawing/2014/main" id="{05D87E7C-C26C-B7C9-93F6-225E5122555E}"/>
              </a:ext>
            </a:extLst>
          </p:cNvPr>
          <p:cNvPicPr>
            <a:picLocks noChangeAspect="1"/>
          </p:cNvPicPr>
          <p:nvPr/>
        </p:nvPicPr>
        <p:blipFill>
          <a:blip r:embed="rId3"/>
          <a:stretch>
            <a:fillRect/>
          </a:stretch>
        </p:blipFill>
        <p:spPr>
          <a:xfrm>
            <a:off x="1690488" y="1486491"/>
            <a:ext cx="6848828" cy="5393947"/>
          </a:xfrm>
          <a:prstGeom prst="rect">
            <a:avLst/>
          </a:prstGeom>
        </p:spPr>
      </p:pic>
    </p:spTree>
    <p:extLst>
      <p:ext uri="{BB962C8B-B14F-4D97-AF65-F5344CB8AC3E}">
        <p14:creationId xmlns:p14="http://schemas.microsoft.com/office/powerpoint/2010/main" val="256928096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49BAC-929A-D799-2FAD-2D2069929B50}"/>
              </a:ext>
            </a:extLst>
          </p:cNvPr>
          <p:cNvSpPr>
            <a:spLocks noGrp="1"/>
          </p:cNvSpPr>
          <p:nvPr>
            <p:ph type="title"/>
          </p:nvPr>
        </p:nvSpPr>
        <p:spPr/>
        <p:txBody>
          <a:bodyPr/>
          <a:lstStyle/>
          <a:p>
            <a:r>
              <a:rPr lang="en-US" dirty="0"/>
              <a:t>Stitcher Spec Sheet - Continued</a:t>
            </a:r>
          </a:p>
        </p:txBody>
      </p:sp>
      <p:pic>
        <p:nvPicPr>
          <p:cNvPr id="5" name="Picture 4">
            <a:extLst>
              <a:ext uri="{FF2B5EF4-FFF2-40B4-BE49-F238E27FC236}">
                <a16:creationId xmlns:a16="http://schemas.microsoft.com/office/drawing/2014/main" id="{351D32C5-998D-A224-52C9-49665533689D}"/>
              </a:ext>
            </a:extLst>
          </p:cNvPr>
          <p:cNvPicPr>
            <a:picLocks noChangeAspect="1"/>
          </p:cNvPicPr>
          <p:nvPr/>
        </p:nvPicPr>
        <p:blipFill>
          <a:blip r:embed="rId3"/>
          <a:stretch>
            <a:fillRect/>
          </a:stretch>
        </p:blipFill>
        <p:spPr>
          <a:xfrm>
            <a:off x="1814512" y="1414462"/>
            <a:ext cx="6429375" cy="4943475"/>
          </a:xfrm>
          <a:prstGeom prst="rect">
            <a:avLst/>
          </a:prstGeom>
        </p:spPr>
      </p:pic>
    </p:spTree>
    <p:extLst>
      <p:ext uri="{BB962C8B-B14F-4D97-AF65-F5344CB8AC3E}">
        <p14:creationId xmlns:p14="http://schemas.microsoft.com/office/powerpoint/2010/main" val="3812006003"/>
      </p:ext>
    </p:extLst>
  </p:cSld>
  <p:clrMapOvr>
    <a:masterClrMapping/>
  </p:clrMapOvr>
  <p:transition spd="med"/>
</p:sld>
</file>

<file path=ppt/theme/theme1.xml><?xml version="1.0" encoding="utf-8"?>
<a:theme xmlns:a="http://schemas.openxmlformats.org/drawingml/2006/main" name="Office Theme">
  <a:themeElements>
    <a:clrScheme name="ENPOINTE">
      <a:dk1>
        <a:srgbClr val="000000"/>
      </a:dk1>
      <a:lt1>
        <a:srgbClr val="FFFFFF"/>
      </a:lt1>
      <a:dk2>
        <a:srgbClr val="A7A7A7"/>
      </a:dk2>
      <a:lt2>
        <a:srgbClr val="535353"/>
      </a:lt2>
      <a:accent1>
        <a:srgbClr val="D0423E"/>
      </a:accent1>
      <a:accent2>
        <a:srgbClr val="DD6765"/>
      </a:accent2>
      <a:accent3>
        <a:srgbClr val="7F0D0A"/>
      </a:accent3>
      <a:accent4>
        <a:srgbClr val="F4D5B2"/>
      </a:accent4>
      <a:accent5>
        <a:srgbClr val="254D68"/>
      </a:accent5>
      <a:accent6>
        <a:srgbClr val="E54E4A"/>
      </a:accent6>
      <a:hlink>
        <a:srgbClr val="000000"/>
      </a:hlink>
      <a:folHlink>
        <a:srgbClr val="DD6765"/>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395</TotalTime>
  <Words>1687</Words>
  <Application>Microsoft Office PowerPoint</Application>
  <PresentationFormat>Custom</PresentationFormat>
  <Paragraphs>144</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Proxima Nova</vt:lpstr>
      <vt:lpstr>Symbol</vt:lpstr>
      <vt:lpstr>Wingdings</vt:lpstr>
      <vt:lpstr>Office Theme</vt:lpstr>
      <vt:lpstr>Print Stream – Estimating Lunch &amp; Learn</vt:lpstr>
      <vt:lpstr>What Equipment is chosen for estimates and why? – Overview of Process</vt:lpstr>
      <vt:lpstr>How do we know Spec Sheets are accurate.</vt:lpstr>
      <vt:lpstr>Specification Sheet:</vt:lpstr>
      <vt:lpstr>Fuego Example Sheet</vt:lpstr>
      <vt:lpstr>Fuego Spec Sheet - Continued</vt:lpstr>
      <vt:lpstr>Stitcher Example Sheet</vt:lpstr>
      <vt:lpstr>Stitcher Spec Sheet - Continued</vt:lpstr>
      <vt:lpstr>Stitcher Spec Sheet - Continued</vt:lpstr>
      <vt:lpstr>How equipment information is entered into Print Stream</vt:lpstr>
      <vt:lpstr>Master File Print Example – 6/40</vt:lpstr>
      <vt:lpstr>PowerPoint Presentation</vt:lpstr>
      <vt:lpstr> </vt:lpstr>
      <vt:lpstr>            </vt:lpstr>
      <vt:lpstr>How Estimating receives information from Sales</vt:lpstr>
      <vt:lpstr>What am I seeing when I look at an Estimate or Job</vt:lpstr>
      <vt:lpstr>This was great! – I want to Learn More!!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Elsa Keil</dc:creator>
  <cp:lastModifiedBy>Elsa Keil</cp:lastModifiedBy>
  <cp:revision>15</cp:revision>
  <cp:lastPrinted>2024-01-02T17:37:09Z</cp:lastPrinted>
  <dcterms:modified xsi:type="dcterms:W3CDTF">2024-01-15T14:48:17Z</dcterms:modified>
</cp:coreProperties>
</file>